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56" r:id="rId5"/>
    <p:sldId id="257" r:id="rId6"/>
    <p:sldId id="273" r:id="rId7"/>
    <p:sldId id="277" r:id="rId8"/>
    <p:sldId id="274" r:id="rId9"/>
    <p:sldId id="259" r:id="rId10"/>
    <p:sldId id="278" r:id="rId11"/>
    <p:sldId id="263" r:id="rId12"/>
    <p:sldId id="258" r:id="rId13"/>
    <p:sldId id="260" r:id="rId14"/>
    <p:sldId id="262" r:id="rId15"/>
    <p:sldId id="261" r:id="rId16"/>
    <p:sldId id="264" r:id="rId17"/>
    <p:sldId id="265" r:id="rId18"/>
    <p:sldId id="266" r:id="rId19"/>
    <p:sldId id="267"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44A517-3AD9-AFEE-88B4-518D7B0BA137}" v="5" dt="2024-07-25T18:42:16.330"/>
    <p1510:client id="{212A1FC9-9244-1A97-67EE-1C50C33E6A7C}" v="2" dt="2024-07-25T11:57:01.260"/>
    <p1510:client id="{3E5DF1C5-EFD7-1257-E257-0FBA2CB569DB}" v="90" dt="2024-07-25T10:12:49.914"/>
    <p1510:client id="{40F55C6E-93D0-E8F3-A960-0AFBE1C73B66}" v="19" dt="2024-07-25T11:59:26.720"/>
    <p1510:client id="{8A9A6988-8E4C-D79B-8441-E78DFAF99FC0}" v="571" dt="2024-07-25T18:24:47.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6769FF-98BE-453C-B62E-A4BC3AD642E0}" type="datetimeFigureOut">
              <a:t>7/25/2024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37BF83-C4C3-4ECE-AA94-DFC2CAB69B89}" type="slidenum">
              <a:t>‹#›</a:t>
            </a:fld>
            <a:endParaRPr lang="en-US"/>
          </a:p>
        </p:txBody>
      </p:sp>
    </p:spTree>
    <p:extLst>
      <p:ext uri="{BB962C8B-B14F-4D97-AF65-F5344CB8AC3E}">
        <p14:creationId xmlns:p14="http://schemas.microsoft.com/office/powerpoint/2010/main" val="1252382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graph shows the sum of gold per kg from 2017 to 2023 and we have done an analysis in the report for the future projected trends in the price of gold from 2023 to 2028.</a:t>
            </a:r>
          </a:p>
          <a:p>
            <a:r>
              <a:rPr lang="en-US"/>
              <a:t> </a:t>
            </a:r>
            <a:endParaRPr lang="en-US">
              <a:cs typeface="Calibri"/>
            </a:endParaRPr>
          </a:p>
          <a:p>
            <a:r>
              <a:rPr lang="en-US"/>
              <a:t>-The X-axis represents the year and Y-axis represents avg price per KG of gold. The above graph captures the historical price trends of gold over the years and includes a forecast section which is denoted by the shaded area. The shaded area shows the potential price of gold including the risk factors.</a:t>
            </a:r>
            <a:endParaRPr lang="en-US">
              <a:cs typeface="Calibri"/>
            </a:endParaRPr>
          </a:p>
          <a:p>
            <a:r>
              <a:rPr lang="en-US"/>
              <a:t> </a:t>
            </a:r>
            <a:endParaRPr lang="en-US">
              <a:cs typeface="Calibri"/>
            </a:endParaRPr>
          </a:p>
          <a:p>
            <a:r>
              <a:rPr lang="en-US"/>
              <a:t>First we'll look into the historical data (2017-2023):</a:t>
            </a:r>
            <a:endParaRPr lang="en-US">
              <a:cs typeface="Calibri"/>
            </a:endParaRPr>
          </a:p>
          <a:p>
            <a:r>
              <a:rPr lang="en-US"/>
              <a:t> </a:t>
            </a:r>
            <a:endParaRPr lang="en-US">
              <a:cs typeface="Calibri"/>
            </a:endParaRPr>
          </a:p>
          <a:p>
            <a:r>
              <a:rPr lang="en-US"/>
              <a:t>2017: Stable starting point at $44K per kg.</a:t>
            </a:r>
            <a:endParaRPr lang="en-US">
              <a:cs typeface="Calibri"/>
            </a:endParaRPr>
          </a:p>
          <a:p>
            <a:r>
              <a:rPr lang="en-US"/>
              <a:t>2018: Minor increase to $45K per kg, possibly due to inflation or demand.</a:t>
            </a:r>
            <a:endParaRPr lang="en-US">
              <a:cs typeface="Calibri"/>
            </a:endParaRPr>
          </a:p>
          <a:p>
            <a:r>
              <a:rPr lang="en-US"/>
              <a:t>2019: Noticeable rise to $49K per kg, linked to geopolitical tensions and economic uncertainties.</a:t>
            </a:r>
            <a:endParaRPr lang="en-US">
              <a:cs typeface="Calibri"/>
            </a:endParaRPr>
          </a:p>
          <a:p>
            <a:r>
              <a:rPr lang="en-US"/>
              <a:t>2020: Significant jump to $62K per kg, correlating with COVID-19 pandemic disruptions.</a:t>
            </a:r>
            <a:endParaRPr lang="en-US">
              <a:cs typeface="Calibri"/>
            </a:endParaRPr>
          </a:p>
          <a:p>
            <a:r>
              <a:rPr lang="en-US"/>
              <a:t>2021: Slight increase to $63K per kg, sustained by ongoing economic uncertainty.</a:t>
            </a:r>
            <a:endParaRPr lang="en-US">
              <a:cs typeface="Calibri"/>
            </a:endParaRPr>
          </a:p>
          <a:p>
            <a:r>
              <a:rPr lang="en-US"/>
              <a:t>2022: Minor increase to $64K per kg, reflecting steady post-pandemic demand.</a:t>
            </a:r>
            <a:endParaRPr lang="en-US">
              <a:cs typeface="Calibri"/>
            </a:endParaRPr>
          </a:p>
          <a:p>
            <a:r>
              <a:rPr lang="en-US"/>
              <a:t>2023: Moderate rise to $68K per kg, driven by global inflation and geopolitical tensions.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537BF83-C4C3-4ECE-AA94-DFC2CAB69B89}" type="slidenum">
              <a:t>15</a:t>
            </a:fld>
            <a:endParaRPr lang="en-US"/>
          </a:p>
        </p:txBody>
      </p:sp>
    </p:spTree>
    <p:extLst>
      <p:ext uri="{BB962C8B-B14F-4D97-AF65-F5344CB8AC3E}">
        <p14:creationId xmlns:p14="http://schemas.microsoft.com/office/powerpoint/2010/main" val="2267222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C3D9-3378-99E4-21A7-F7243C6768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E49B900-E44F-7A7D-B507-1177247844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4997398-0AB7-2EF3-A624-4F0AEBB3EE60}"/>
              </a:ext>
            </a:extLst>
          </p:cNvPr>
          <p:cNvSpPr>
            <a:spLocks noGrp="1"/>
          </p:cNvSpPr>
          <p:nvPr>
            <p:ph type="dt" sz="half" idx="10"/>
          </p:nvPr>
        </p:nvSpPr>
        <p:spPr/>
        <p:txBody>
          <a:bodyPr/>
          <a:lstStyle/>
          <a:p>
            <a:fld id="{9E32A7E7-C341-4FA8-97F6-D0709D63DD63}" type="datetimeFigureOut">
              <a:rPr lang="en-IN" smtClean="0"/>
              <a:t>25-07-2024</a:t>
            </a:fld>
            <a:endParaRPr lang="en-IN"/>
          </a:p>
        </p:txBody>
      </p:sp>
      <p:sp>
        <p:nvSpPr>
          <p:cNvPr id="5" name="Footer Placeholder 4">
            <a:extLst>
              <a:ext uri="{FF2B5EF4-FFF2-40B4-BE49-F238E27FC236}">
                <a16:creationId xmlns:a16="http://schemas.microsoft.com/office/drawing/2014/main" id="{A46851A4-7DC7-10DC-5EE3-E879C452DC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CC1810-C399-3D97-BB8B-DE68F4745D3E}"/>
              </a:ext>
            </a:extLst>
          </p:cNvPr>
          <p:cNvSpPr>
            <a:spLocks noGrp="1"/>
          </p:cNvSpPr>
          <p:nvPr>
            <p:ph type="sldNum" sz="quarter" idx="12"/>
          </p:nvPr>
        </p:nvSpPr>
        <p:spPr/>
        <p:txBody>
          <a:bodyPr/>
          <a:lstStyle/>
          <a:p>
            <a:fld id="{171B3178-BEF3-4F77-9897-0FFBC3364AAE}" type="slidenum">
              <a:rPr lang="en-IN" smtClean="0"/>
              <a:t>‹#›</a:t>
            </a:fld>
            <a:endParaRPr lang="en-IN"/>
          </a:p>
        </p:txBody>
      </p:sp>
    </p:spTree>
    <p:extLst>
      <p:ext uri="{BB962C8B-B14F-4D97-AF65-F5344CB8AC3E}">
        <p14:creationId xmlns:p14="http://schemas.microsoft.com/office/powerpoint/2010/main" val="216728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6D507-F220-46D5-F739-36971747BCC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D8CDF4-3FAA-8867-F157-A69C63D4B8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6FE095-22EB-33CE-C816-B7D1AFFD64BC}"/>
              </a:ext>
            </a:extLst>
          </p:cNvPr>
          <p:cNvSpPr>
            <a:spLocks noGrp="1"/>
          </p:cNvSpPr>
          <p:nvPr>
            <p:ph type="dt" sz="half" idx="10"/>
          </p:nvPr>
        </p:nvSpPr>
        <p:spPr/>
        <p:txBody>
          <a:bodyPr/>
          <a:lstStyle/>
          <a:p>
            <a:fld id="{9E32A7E7-C341-4FA8-97F6-D0709D63DD63}" type="datetimeFigureOut">
              <a:rPr lang="en-IN" smtClean="0"/>
              <a:t>25-07-2024</a:t>
            </a:fld>
            <a:endParaRPr lang="en-IN"/>
          </a:p>
        </p:txBody>
      </p:sp>
      <p:sp>
        <p:nvSpPr>
          <p:cNvPr id="5" name="Footer Placeholder 4">
            <a:extLst>
              <a:ext uri="{FF2B5EF4-FFF2-40B4-BE49-F238E27FC236}">
                <a16:creationId xmlns:a16="http://schemas.microsoft.com/office/drawing/2014/main" id="{4FC28866-CB21-7575-63E5-D55330A081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028FB0-B2DA-BCDB-9C43-E26B3B86095C}"/>
              </a:ext>
            </a:extLst>
          </p:cNvPr>
          <p:cNvSpPr>
            <a:spLocks noGrp="1"/>
          </p:cNvSpPr>
          <p:nvPr>
            <p:ph type="sldNum" sz="quarter" idx="12"/>
          </p:nvPr>
        </p:nvSpPr>
        <p:spPr/>
        <p:txBody>
          <a:bodyPr/>
          <a:lstStyle/>
          <a:p>
            <a:fld id="{171B3178-BEF3-4F77-9897-0FFBC3364AAE}" type="slidenum">
              <a:rPr lang="en-IN" smtClean="0"/>
              <a:t>‹#›</a:t>
            </a:fld>
            <a:endParaRPr lang="en-IN"/>
          </a:p>
        </p:txBody>
      </p:sp>
    </p:spTree>
    <p:extLst>
      <p:ext uri="{BB962C8B-B14F-4D97-AF65-F5344CB8AC3E}">
        <p14:creationId xmlns:p14="http://schemas.microsoft.com/office/powerpoint/2010/main" val="36639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CB8D5B-AB51-6C8D-66D4-4A4AD807CDA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61E540-993D-E094-AB2A-682DBB8647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571B64-A250-3D2F-D47C-AB72D00920A3}"/>
              </a:ext>
            </a:extLst>
          </p:cNvPr>
          <p:cNvSpPr>
            <a:spLocks noGrp="1"/>
          </p:cNvSpPr>
          <p:nvPr>
            <p:ph type="dt" sz="half" idx="10"/>
          </p:nvPr>
        </p:nvSpPr>
        <p:spPr/>
        <p:txBody>
          <a:bodyPr/>
          <a:lstStyle/>
          <a:p>
            <a:fld id="{9E32A7E7-C341-4FA8-97F6-D0709D63DD63}" type="datetimeFigureOut">
              <a:rPr lang="en-IN" smtClean="0"/>
              <a:t>25-07-2024</a:t>
            </a:fld>
            <a:endParaRPr lang="en-IN"/>
          </a:p>
        </p:txBody>
      </p:sp>
      <p:sp>
        <p:nvSpPr>
          <p:cNvPr id="5" name="Footer Placeholder 4">
            <a:extLst>
              <a:ext uri="{FF2B5EF4-FFF2-40B4-BE49-F238E27FC236}">
                <a16:creationId xmlns:a16="http://schemas.microsoft.com/office/drawing/2014/main" id="{6C4CF9D5-E90A-43D7-4C79-428407AB13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E374AE-4215-C850-4A28-984C2CDBDF8D}"/>
              </a:ext>
            </a:extLst>
          </p:cNvPr>
          <p:cNvSpPr>
            <a:spLocks noGrp="1"/>
          </p:cNvSpPr>
          <p:nvPr>
            <p:ph type="sldNum" sz="quarter" idx="12"/>
          </p:nvPr>
        </p:nvSpPr>
        <p:spPr/>
        <p:txBody>
          <a:bodyPr/>
          <a:lstStyle/>
          <a:p>
            <a:fld id="{171B3178-BEF3-4F77-9897-0FFBC3364AAE}" type="slidenum">
              <a:rPr lang="en-IN" smtClean="0"/>
              <a:t>‹#›</a:t>
            </a:fld>
            <a:endParaRPr lang="en-IN"/>
          </a:p>
        </p:txBody>
      </p:sp>
    </p:spTree>
    <p:extLst>
      <p:ext uri="{BB962C8B-B14F-4D97-AF65-F5344CB8AC3E}">
        <p14:creationId xmlns:p14="http://schemas.microsoft.com/office/powerpoint/2010/main" val="541245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C8259-E4A2-2217-9896-DF17E7185DE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2E8657-0011-F198-E3F2-9142F29386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B25A35-705F-C844-D224-4A5EA681BEBD}"/>
              </a:ext>
            </a:extLst>
          </p:cNvPr>
          <p:cNvSpPr>
            <a:spLocks noGrp="1"/>
          </p:cNvSpPr>
          <p:nvPr>
            <p:ph type="dt" sz="half" idx="10"/>
          </p:nvPr>
        </p:nvSpPr>
        <p:spPr/>
        <p:txBody>
          <a:bodyPr/>
          <a:lstStyle/>
          <a:p>
            <a:fld id="{9E32A7E7-C341-4FA8-97F6-D0709D63DD63}" type="datetimeFigureOut">
              <a:rPr lang="en-IN" smtClean="0"/>
              <a:t>25-07-2024</a:t>
            </a:fld>
            <a:endParaRPr lang="en-IN"/>
          </a:p>
        </p:txBody>
      </p:sp>
      <p:sp>
        <p:nvSpPr>
          <p:cNvPr id="5" name="Footer Placeholder 4">
            <a:extLst>
              <a:ext uri="{FF2B5EF4-FFF2-40B4-BE49-F238E27FC236}">
                <a16:creationId xmlns:a16="http://schemas.microsoft.com/office/drawing/2014/main" id="{9E699F4F-9AE4-DB57-3EF9-046A393365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A723E5-2CF8-31BD-3571-2CDEC6A6863B}"/>
              </a:ext>
            </a:extLst>
          </p:cNvPr>
          <p:cNvSpPr>
            <a:spLocks noGrp="1"/>
          </p:cNvSpPr>
          <p:nvPr>
            <p:ph type="sldNum" sz="quarter" idx="12"/>
          </p:nvPr>
        </p:nvSpPr>
        <p:spPr/>
        <p:txBody>
          <a:bodyPr/>
          <a:lstStyle/>
          <a:p>
            <a:fld id="{171B3178-BEF3-4F77-9897-0FFBC3364AAE}" type="slidenum">
              <a:rPr lang="en-IN" smtClean="0"/>
              <a:t>‹#›</a:t>
            </a:fld>
            <a:endParaRPr lang="en-IN"/>
          </a:p>
        </p:txBody>
      </p:sp>
    </p:spTree>
    <p:extLst>
      <p:ext uri="{BB962C8B-B14F-4D97-AF65-F5344CB8AC3E}">
        <p14:creationId xmlns:p14="http://schemas.microsoft.com/office/powerpoint/2010/main" val="1164212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B08CB-96C5-7D71-CB3C-9FCD3D90B6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713746E-CE0C-0201-A87B-E3542F511C9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18C18A-0A71-8632-4E44-009F3D011219}"/>
              </a:ext>
            </a:extLst>
          </p:cNvPr>
          <p:cNvSpPr>
            <a:spLocks noGrp="1"/>
          </p:cNvSpPr>
          <p:nvPr>
            <p:ph type="dt" sz="half" idx="10"/>
          </p:nvPr>
        </p:nvSpPr>
        <p:spPr/>
        <p:txBody>
          <a:bodyPr/>
          <a:lstStyle/>
          <a:p>
            <a:fld id="{9E32A7E7-C341-4FA8-97F6-D0709D63DD63}" type="datetimeFigureOut">
              <a:rPr lang="en-IN" smtClean="0"/>
              <a:t>25-07-2024</a:t>
            </a:fld>
            <a:endParaRPr lang="en-IN"/>
          </a:p>
        </p:txBody>
      </p:sp>
      <p:sp>
        <p:nvSpPr>
          <p:cNvPr id="5" name="Footer Placeholder 4">
            <a:extLst>
              <a:ext uri="{FF2B5EF4-FFF2-40B4-BE49-F238E27FC236}">
                <a16:creationId xmlns:a16="http://schemas.microsoft.com/office/drawing/2014/main" id="{62FB6E26-91A2-6049-4F7A-BF908E825F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04461A-D933-AA59-6B55-40640E8FA3C9}"/>
              </a:ext>
            </a:extLst>
          </p:cNvPr>
          <p:cNvSpPr>
            <a:spLocks noGrp="1"/>
          </p:cNvSpPr>
          <p:nvPr>
            <p:ph type="sldNum" sz="quarter" idx="12"/>
          </p:nvPr>
        </p:nvSpPr>
        <p:spPr/>
        <p:txBody>
          <a:bodyPr/>
          <a:lstStyle/>
          <a:p>
            <a:fld id="{171B3178-BEF3-4F77-9897-0FFBC3364AAE}" type="slidenum">
              <a:rPr lang="en-IN" smtClean="0"/>
              <a:t>‹#›</a:t>
            </a:fld>
            <a:endParaRPr lang="en-IN"/>
          </a:p>
        </p:txBody>
      </p:sp>
    </p:spTree>
    <p:extLst>
      <p:ext uri="{BB962C8B-B14F-4D97-AF65-F5344CB8AC3E}">
        <p14:creationId xmlns:p14="http://schemas.microsoft.com/office/powerpoint/2010/main" val="1316590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1F311-A539-6B57-89C3-13524CD373A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DE503EB-24CB-8029-A9E8-A6CFF00264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061E606-5F88-01F9-05A0-EA3B0850B2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7A66F8E-C545-CF72-04E0-060B39B02AA4}"/>
              </a:ext>
            </a:extLst>
          </p:cNvPr>
          <p:cNvSpPr>
            <a:spLocks noGrp="1"/>
          </p:cNvSpPr>
          <p:nvPr>
            <p:ph type="dt" sz="half" idx="10"/>
          </p:nvPr>
        </p:nvSpPr>
        <p:spPr/>
        <p:txBody>
          <a:bodyPr/>
          <a:lstStyle/>
          <a:p>
            <a:fld id="{9E32A7E7-C341-4FA8-97F6-D0709D63DD63}" type="datetimeFigureOut">
              <a:rPr lang="en-IN" smtClean="0"/>
              <a:t>25-07-2024</a:t>
            </a:fld>
            <a:endParaRPr lang="en-IN"/>
          </a:p>
        </p:txBody>
      </p:sp>
      <p:sp>
        <p:nvSpPr>
          <p:cNvPr id="6" name="Footer Placeholder 5">
            <a:extLst>
              <a:ext uri="{FF2B5EF4-FFF2-40B4-BE49-F238E27FC236}">
                <a16:creationId xmlns:a16="http://schemas.microsoft.com/office/drawing/2014/main" id="{D55E01CE-F67A-9968-4AFC-250578F273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EC3DF8-56D0-8B21-1F56-C6EA47468413}"/>
              </a:ext>
            </a:extLst>
          </p:cNvPr>
          <p:cNvSpPr>
            <a:spLocks noGrp="1"/>
          </p:cNvSpPr>
          <p:nvPr>
            <p:ph type="sldNum" sz="quarter" idx="12"/>
          </p:nvPr>
        </p:nvSpPr>
        <p:spPr/>
        <p:txBody>
          <a:bodyPr/>
          <a:lstStyle/>
          <a:p>
            <a:fld id="{171B3178-BEF3-4F77-9897-0FFBC3364AAE}" type="slidenum">
              <a:rPr lang="en-IN" smtClean="0"/>
              <a:t>‹#›</a:t>
            </a:fld>
            <a:endParaRPr lang="en-IN"/>
          </a:p>
        </p:txBody>
      </p:sp>
    </p:spTree>
    <p:extLst>
      <p:ext uri="{BB962C8B-B14F-4D97-AF65-F5344CB8AC3E}">
        <p14:creationId xmlns:p14="http://schemas.microsoft.com/office/powerpoint/2010/main" val="446618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93FF5-F64A-E347-BE9D-770E6C1603D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C2AA669-990B-A2D6-DCA1-68BB95CB9C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7B7093-E2D6-D54E-4C89-6C9AF5C4AF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E0504B5-5BB6-1E53-634F-27365C6FA2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02A643-36ED-BE57-7C2D-55AAA9CDBF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09B87D7-5780-A294-3FFB-55C0B747355F}"/>
              </a:ext>
            </a:extLst>
          </p:cNvPr>
          <p:cNvSpPr>
            <a:spLocks noGrp="1"/>
          </p:cNvSpPr>
          <p:nvPr>
            <p:ph type="dt" sz="half" idx="10"/>
          </p:nvPr>
        </p:nvSpPr>
        <p:spPr/>
        <p:txBody>
          <a:bodyPr/>
          <a:lstStyle/>
          <a:p>
            <a:fld id="{9E32A7E7-C341-4FA8-97F6-D0709D63DD63}" type="datetimeFigureOut">
              <a:rPr lang="en-IN" smtClean="0"/>
              <a:t>25-07-2024</a:t>
            </a:fld>
            <a:endParaRPr lang="en-IN"/>
          </a:p>
        </p:txBody>
      </p:sp>
      <p:sp>
        <p:nvSpPr>
          <p:cNvPr id="8" name="Footer Placeholder 7">
            <a:extLst>
              <a:ext uri="{FF2B5EF4-FFF2-40B4-BE49-F238E27FC236}">
                <a16:creationId xmlns:a16="http://schemas.microsoft.com/office/drawing/2014/main" id="{236141E0-957B-62DF-E6D9-6531AACA5A9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0A3EFB4-8F25-5AFE-9B82-7740E9D1E3CE}"/>
              </a:ext>
            </a:extLst>
          </p:cNvPr>
          <p:cNvSpPr>
            <a:spLocks noGrp="1"/>
          </p:cNvSpPr>
          <p:nvPr>
            <p:ph type="sldNum" sz="quarter" idx="12"/>
          </p:nvPr>
        </p:nvSpPr>
        <p:spPr/>
        <p:txBody>
          <a:bodyPr/>
          <a:lstStyle/>
          <a:p>
            <a:fld id="{171B3178-BEF3-4F77-9897-0FFBC3364AAE}" type="slidenum">
              <a:rPr lang="en-IN" smtClean="0"/>
              <a:t>‹#›</a:t>
            </a:fld>
            <a:endParaRPr lang="en-IN"/>
          </a:p>
        </p:txBody>
      </p:sp>
    </p:spTree>
    <p:extLst>
      <p:ext uri="{BB962C8B-B14F-4D97-AF65-F5344CB8AC3E}">
        <p14:creationId xmlns:p14="http://schemas.microsoft.com/office/powerpoint/2010/main" val="1240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6909-3A9F-AA07-3D7B-7FFD6661B7F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1B54184-7EC5-2C4D-DE4E-8BCF5C3ED63D}"/>
              </a:ext>
            </a:extLst>
          </p:cNvPr>
          <p:cNvSpPr>
            <a:spLocks noGrp="1"/>
          </p:cNvSpPr>
          <p:nvPr>
            <p:ph type="dt" sz="half" idx="10"/>
          </p:nvPr>
        </p:nvSpPr>
        <p:spPr/>
        <p:txBody>
          <a:bodyPr/>
          <a:lstStyle/>
          <a:p>
            <a:fld id="{9E32A7E7-C341-4FA8-97F6-D0709D63DD63}" type="datetimeFigureOut">
              <a:rPr lang="en-IN" smtClean="0"/>
              <a:t>25-07-2024</a:t>
            </a:fld>
            <a:endParaRPr lang="en-IN"/>
          </a:p>
        </p:txBody>
      </p:sp>
      <p:sp>
        <p:nvSpPr>
          <p:cNvPr id="4" name="Footer Placeholder 3">
            <a:extLst>
              <a:ext uri="{FF2B5EF4-FFF2-40B4-BE49-F238E27FC236}">
                <a16:creationId xmlns:a16="http://schemas.microsoft.com/office/drawing/2014/main" id="{59E59343-D454-57BD-302D-30D4FB5B52F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EE59209-73F4-0B66-DE0C-0AF79FA7AB7E}"/>
              </a:ext>
            </a:extLst>
          </p:cNvPr>
          <p:cNvSpPr>
            <a:spLocks noGrp="1"/>
          </p:cNvSpPr>
          <p:nvPr>
            <p:ph type="sldNum" sz="quarter" idx="12"/>
          </p:nvPr>
        </p:nvSpPr>
        <p:spPr/>
        <p:txBody>
          <a:bodyPr/>
          <a:lstStyle/>
          <a:p>
            <a:fld id="{171B3178-BEF3-4F77-9897-0FFBC3364AAE}" type="slidenum">
              <a:rPr lang="en-IN" smtClean="0"/>
              <a:t>‹#›</a:t>
            </a:fld>
            <a:endParaRPr lang="en-IN"/>
          </a:p>
        </p:txBody>
      </p:sp>
    </p:spTree>
    <p:extLst>
      <p:ext uri="{BB962C8B-B14F-4D97-AF65-F5344CB8AC3E}">
        <p14:creationId xmlns:p14="http://schemas.microsoft.com/office/powerpoint/2010/main" val="834319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70A27C-F138-7836-97FE-442DDF4C022F}"/>
              </a:ext>
            </a:extLst>
          </p:cNvPr>
          <p:cNvSpPr>
            <a:spLocks noGrp="1"/>
          </p:cNvSpPr>
          <p:nvPr>
            <p:ph type="dt" sz="half" idx="10"/>
          </p:nvPr>
        </p:nvSpPr>
        <p:spPr/>
        <p:txBody>
          <a:bodyPr/>
          <a:lstStyle/>
          <a:p>
            <a:fld id="{9E32A7E7-C341-4FA8-97F6-D0709D63DD63}" type="datetimeFigureOut">
              <a:rPr lang="en-IN" smtClean="0"/>
              <a:t>25-07-2024</a:t>
            </a:fld>
            <a:endParaRPr lang="en-IN"/>
          </a:p>
        </p:txBody>
      </p:sp>
      <p:sp>
        <p:nvSpPr>
          <p:cNvPr id="3" name="Footer Placeholder 2">
            <a:extLst>
              <a:ext uri="{FF2B5EF4-FFF2-40B4-BE49-F238E27FC236}">
                <a16:creationId xmlns:a16="http://schemas.microsoft.com/office/drawing/2014/main" id="{57EED71F-C7B7-090F-C9E4-48701C07F17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41EC735-C499-7552-AF03-8F40A006A2DA}"/>
              </a:ext>
            </a:extLst>
          </p:cNvPr>
          <p:cNvSpPr>
            <a:spLocks noGrp="1"/>
          </p:cNvSpPr>
          <p:nvPr>
            <p:ph type="sldNum" sz="quarter" idx="12"/>
          </p:nvPr>
        </p:nvSpPr>
        <p:spPr/>
        <p:txBody>
          <a:bodyPr/>
          <a:lstStyle/>
          <a:p>
            <a:fld id="{171B3178-BEF3-4F77-9897-0FFBC3364AAE}" type="slidenum">
              <a:rPr lang="en-IN" smtClean="0"/>
              <a:t>‹#›</a:t>
            </a:fld>
            <a:endParaRPr lang="en-IN"/>
          </a:p>
        </p:txBody>
      </p:sp>
    </p:spTree>
    <p:extLst>
      <p:ext uri="{BB962C8B-B14F-4D97-AF65-F5344CB8AC3E}">
        <p14:creationId xmlns:p14="http://schemas.microsoft.com/office/powerpoint/2010/main" val="1049405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D2D21-E421-1167-D30F-5896140A74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9CF7783-EAC2-804C-6BE1-7848AF7698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1FF8765-5267-860D-AA2C-96C2B0EF30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53F9BA-37B5-86DE-2745-F87C5E932A3F}"/>
              </a:ext>
            </a:extLst>
          </p:cNvPr>
          <p:cNvSpPr>
            <a:spLocks noGrp="1"/>
          </p:cNvSpPr>
          <p:nvPr>
            <p:ph type="dt" sz="half" idx="10"/>
          </p:nvPr>
        </p:nvSpPr>
        <p:spPr/>
        <p:txBody>
          <a:bodyPr/>
          <a:lstStyle/>
          <a:p>
            <a:fld id="{9E32A7E7-C341-4FA8-97F6-D0709D63DD63}" type="datetimeFigureOut">
              <a:rPr lang="en-IN" smtClean="0"/>
              <a:t>25-07-2024</a:t>
            </a:fld>
            <a:endParaRPr lang="en-IN"/>
          </a:p>
        </p:txBody>
      </p:sp>
      <p:sp>
        <p:nvSpPr>
          <p:cNvPr id="6" name="Footer Placeholder 5">
            <a:extLst>
              <a:ext uri="{FF2B5EF4-FFF2-40B4-BE49-F238E27FC236}">
                <a16:creationId xmlns:a16="http://schemas.microsoft.com/office/drawing/2014/main" id="{44FA834C-D24A-8D2B-F628-68BE544131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2E5BAC-BCFF-9700-D773-B2EB9099D655}"/>
              </a:ext>
            </a:extLst>
          </p:cNvPr>
          <p:cNvSpPr>
            <a:spLocks noGrp="1"/>
          </p:cNvSpPr>
          <p:nvPr>
            <p:ph type="sldNum" sz="quarter" idx="12"/>
          </p:nvPr>
        </p:nvSpPr>
        <p:spPr/>
        <p:txBody>
          <a:bodyPr/>
          <a:lstStyle/>
          <a:p>
            <a:fld id="{171B3178-BEF3-4F77-9897-0FFBC3364AAE}" type="slidenum">
              <a:rPr lang="en-IN" smtClean="0"/>
              <a:t>‹#›</a:t>
            </a:fld>
            <a:endParaRPr lang="en-IN"/>
          </a:p>
        </p:txBody>
      </p:sp>
    </p:spTree>
    <p:extLst>
      <p:ext uri="{BB962C8B-B14F-4D97-AF65-F5344CB8AC3E}">
        <p14:creationId xmlns:p14="http://schemas.microsoft.com/office/powerpoint/2010/main" val="2237148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B3949-6603-BA1E-8BC5-71DED9C64E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9282B5C-FF91-5A9E-ECB0-84AC77EA2D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1797F7D-6F3B-D95C-8E4A-37226F665A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D239F9-CD73-4949-3910-39A10CBE96AF}"/>
              </a:ext>
            </a:extLst>
          </p:cNvPr>
          <p:cNvSpPr>
            <a:spLocks noGrp="1"/>
          </p:cNvSpPr>
          <p:nvPr>
            <p:ph type="dt" sz="half" idx="10"/>
          </p:nvPr>
        </p:nvSpPr>
        <p:spPr/>
        <p:txBody>
          <a:bodyPr/>
          <a:lstStyle/>
          <a:p>
            <a:fld id="{9E32A7E7-C341-4FA8-97F6-D0709D63DD63}" type="datetimeFigureOut">
              <a:rPr lang="en-IN" smtClean="0"/>
              <a:t>25-07-2024</a:t>
            </a:fld>
            <a:endParaRPr lang="en-IN"/>
          </a:p>
        </p:txBody>
      </p:sp>
      <p:sp>
        <p:nvSpPr>
          <p:cNvPr id="6" name="Footer Placeholder 5">
            <a:extLst>
              <a:ext uri="{FF2B5EF4-FFF2-40B4-BE49-F238E27FC236}">
                <a16:creationId xmlns:a16="http://schemas.microsoft.com/office/drawing/2014/main" id="{69D1A731-2E49-5CA9-D056-2F761FE35A1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8B650E-6291-85AF-5043-52E34BD5C6BF}"/>
              </a:ext>
            </a:extLst>
          </p:cNvPr>
          <p:cNvSpPr>
            <a:spLocks noGrp="1"/>
          </p:cNvSpPr>
          <p:nvPr>
            <p:ph type="sldNum" sz="quarter" idx="12"/>
          </p:nvPr>
        </p:nvSpPr>
        <p:spPr/>
        <p:txBody>
          <a:bodyPr/>
          <a:lstStyle/>
          <a:p>
            <a:fld id="{171B3178-BEF3-4F77-9897-0FFBC3364AAE}" type="slidenum">
              <a:rPr lang="en-IN" smtClean="0"/>
              <a:t>‹#›</a:t>
            </a:fld>
            <a:endParaRPr lang="en-IN"/>
          </a:p>
        </p:txBody>
      </p:sp>
    </p:spTree>
    <p:extLst>
      <p:ext uri="{BB962C8B-B14F-4D97-AF65-F5344CB8AC3E}">
        <p14:creationId xmlns:p14="http://schemas.microsoft.com/office/powerpoint/2010/main" val="210021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C5B802-1F6F-C56C-6B69-FF35490F74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07A6F4-9CDC-F899-CB71-80998ECB2B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7E12A4-EABB-26C9-C10B-7C5048D08F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E32A7E7-C341-4FA8-97F6-D0709D63DD63}" type="datetimeFigureOut">
              <a:rPr lang="en-IN" smtClean="0"/>
              <a:t>25-07-2024</a:t>
            </a:fld>
            <a:endParaRPr lang="en-IN"/>
          </a:p>
        </p:txBody>
      </p:sp>
      <p:sp>
        <p:nvSpPr>
          <p:cNvPr id="5" name="Footer Placeholder 4">
            <a:extLst>
              <a:ext uri="{FF2B5EF4-FFF2-40B4-BE49-F238E27FC236}">
                <a16:creationId xmlns:a16="http://schemas.microsoft.com/office/drawing/2014/main" id="{E7A25FE0-C1F7-B997-371C-A25BC1B3C6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D2DDC3B1-C5EC-1CB0-A3F2-6883F7D7A5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1B3178-BEF3-4F77-9897-0FFBC3364AAE}" type="slidenum">
              <a:rPr lang="en-IN" smtClean="0"/>
              <a:t>‹#›</a:t>
            </a:fld>
            <a:endParaRPr lang="en-IN"/>
          </a:p>
        </p:txBody>
      </p:sp>
    </p:spTree>
    <p:extLst>
      <p:ext uri="{BB962C8B-B14F-4D97-AF65-F5344CB8AC3E}">
        <p14:creationId xmlns:p14="http://schemas.microsoft.com/office/powerpoint/2010/main" val="4038289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ws of gold and silver bars">
            <a:extLst>
              <a:ext uri="{FF2B5EF4-FFF2-40B4-BE49-F238E27FC236}">
                <a16:creationId xmlns:a16="http://schemas.microsoft.com/office/drawing/2014/main" id="{15A61648-771F-989D-63CC-8E7C5F7C553C}"/>
              </a:ext>
            </a:extLst>
          </p:cNvPr>
          <p:cNvPicPr>
            <a:picLocks noChangeAspect="1"/>
          </p:cNvPicPr>
          <p:nvPr/>
        </p:nvPicPr>
        <p:blipFill>
          <a:blip r:embed="rId2"/>
          <a:srcRect t="9091" r="13808"/>
          <a:stretch/>
        </p:blipFill>
        <p:spPr>
          <a:xfrm>
            <a:off x="4328160" y="10"/>
            <a:ext cx="7863840" cy="6857990"/>
          </a:xfrm>
          <a:prstGeom prst="rect">
            <a:avLst/>
          </a:prstGeom>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D3D07B-E613-1193-F5CF-0D759B25AF8B}"/>
              </a:ext>
            </a:extLst>
          </p:cNvPr>
          <p:cNvSpPr>
            <a:spLocks noGrp="1"/>
          </p:cNvSpPr>
          <p:nvPr>
            <p:ph type="ctrTitle"/>
          </p:nvPr>
        </p:nvSpPr>
        <p:spPr>
          <a:xfrm>
            <a:off x="-169546" y="1193668"/>
            <a:ext cx="7640194" cy="1016254"/>
          </a:xfrm>
        </p:spPr>
        <p:txBody>
          <a:bodyPr vert="horz" lIns="91440" tIns="45720" rIns="91440" bIns="45720" rtlCol="0" anchor="b">
            <a:noAutofit/>
          </a:bodyPr>
          <a:lstStyle/>
          <a:p>
            <a:pPr marL="751840" marR="650240" algn="l">
              <a:spcAft>
                <a:spcPts val="600"/>
              </a:spcAft>
            </a:pPr>
            <a:r>
              <a:rPr lang="en-US" sz="3600" b="1">
                <a:solidFill>
                  <a:schemeClr val="bg1"/>
                </a:solidFill>
                <a:effectLst/>
              </a:rPr>
              <a:t>Analysis of Gold Trade from Ghana and South Africa</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B855ED5A-57C1-569D-1CC9-12B8360A8A93}"/>
              </a:ext>
            </a:extLst>
          </p:cNvPr>
          <p:cNvSpPr>
            <a:spLocks noGrp="1"/>
          </p:cNvSpPr>
          <p:nvPr>
            <p:ph type="subTitle" idx="1"/>
          </p:nvPr>
        </p:nvSpPr>
        <p:spPr>
          <a:xfrm>
            <a:off x="371094" y="2718054"/>
            <a:ext cx="4089146" cy="3207258"/>
          </a:xfrm>
        </p:spPr>
        <p:txBody>
          <a:bodyPr vert="horz" lIns="91440" tIns="45720" rIns="91440" bIns="45720" rtlCol="0" anchor="t">
            <a:normAutofit/>
          </a:bodyPr>
          <a:lstStyle/>
          <a:p>
            <a:pPr algn="l"/>
            <a:r>
              <a:rPr lang="en-US" sz="1600" b="1">
                <a:solidFill>
                  <a:schemeClr val="bg1"/>
                </a:solidFill>
                <a:effectLst/>
              </a:rPr>
              <a:t>Presented By: </a:t>
            </a:r>
          </a:p>
          <a:p>
            <a:pPr algn="l"/>
            <a:r>
              <a:rPr lang="en-US" sz="1600">
                <a:solidFill>
                  <a:schemeClr val="bg1"/>
                </a:solidFill>
                <a:effectLst/>
              </a:rPr>
              <a:t>Joaquin </a:t>
            </a:r>
            <a:r>
              <a:rPr lang="en-US" sz="1600" err="1">
                <a:solidFill>
                  <a:schemeClr val="bg1"/>
                </a:solidFill>
                <a:effectLst/>
              </a:rPr>
              <a:t>Mancheno</a:t>
            </a:r>
            <a:r>
              <a:rPr lang="en-US" sz="1600">
                <a:solidFill>
                  <a:schemeClr val="bg1"/>
                </a:solidFill>
                <a:effectLst/>
              </a:rPr>
              <a:t> (97628277)</a:t>
            </a:r>
          </a:p>
          <a:p>
            <a:pPr algn="l"/>
            <a:r>
              <a:rPr lang="en-US" sz="1600" err="1">
                <a:solidFill>
                  <a:schemeClr val="bg1"/>
                </a:solidFill>
                <a:effectLst/>
              </a:rPr>
              <a:t>Vamsinath</a:t>
            </a:r>
            <a:r>
              <a:rPr lang="en-US" sz="1600">
                <a:solidFill>
                  <a:schemeClr val="bg1"/>
                </a:solidFill>
                <a:effectLst/>
              </a:rPr>
              <a:t> Reddy </a:t>
            </a:r>
            <a:r>
              <a:rPr lang="en-US" sz="1600" err="1">
                <a:solidFill>
                  <a:schemeClr val="bg1"/>
                </a:solidFill>
                <a:effectLst/>
              </a:rPr>
              <a:t>koduru</a:t>
            </a:r>
            <a:r>
              <a:rPr lang="en-US" sz="1600">
                <a:solidFill>
                  <a:schemeClr val="bg1"/>
                </a:solidFill>
                <a:effectLst/>
              </a:rPr>
              <a:t> (40734986)</a:t>
            </a:r>
          </a:p>
          <a:p>
            <a:pPr algn="l"/>
            <a:r>
              <a:rPr lang="en-US" sz="1600" err="1">
                <a:solidFill>
                  <a:schemeClr val="bg1"/>
                </a:solidFill>
                <a:effectLst/>
              </a:rPr>
              <a:t>Thilak</a:t>
            </a:r>
            <a:r>
              <a:rPr lang="en-US" sz="1600">
                <a:solidFill>
                  <a:schemeClr val="bg1"/>
                </a:solidFill>
                <a:effectLst/>
              </a:rPr>
              <a:t> Raju Sampath Kumar (40359170)</a:t>
            </a:r>
          </a:p>
          <a:p>
            <a:pPr algn="l"/>
            <a:r>
              <a:rPr lang="en-US" sz="1600">
                <a:solidFill>
                  <a:schemeClr val="bg1"/>
                </a:solidFill>
                <a:effectLst/>
              </a:rPr>
              <a:t>Ravi Kiran Naidu Talari(78215007)</a:t>
            </a:r>
          </a:p>
          <a:p>
            <a:pPr algn="l"/>
            <a:r>
              <a:rPr lang="en-US" sz="1600">
                <a:solidFill>
                  <a:schemeClr val="bg1"/>
                </a:solidFill>
                <a:effectLst/>
              </a:rPr>
              <a:t>Prajwal Tamang  (92305354)</a:t>
            </a:r>
          </a:p>
          <a:p>
            <a:pPr algn="l"/>
            <a:r>
              <a:rPr lang="en-US" sz="1600">
                <a:solidFill>
                  <a:schemeClr val="bg1"/>
                </a:solidFill>
                <a:effectLst/>
              </a:rPr>
              <a:t>Viviane Da Silva </a:t>
            </a:r>
            <a:r>
              <a:rPr lang="en-US" sz="1600" err="1">
                <a:solidFill>
                  <a:schemeClr val="bg1"/>
                </a:solidFill>
                <a:effectLst/>
              </a:rPr>
              <a:t>Cristino</a:t>
            </a:r>
            <a:r>
              <a:rPr lang="en-US" sz="1600">
                <a:solidFill>
                  <a:schemeClr val="bg1"/>
                </a:solidFill>
                <a:effectLst/>
              </a:rPr>
              <a:t> (77846627)</a:t>
            </a:r>
          </a:p>
          <a:p>
            <a:pPr algn="l"/>
            <a:r>
              <a:rPr lang="en-US" sz="1600">
                <a:solidFill>
                  <a:schemeClr val="bg1"/>
                </a:solidFill>
                <a:effectLst/>
              </a:rPr>
              <a:t>Arpit </a:t>
            </a:r>
            <a:r>
              <a:rPr lang="en-US" sz="1600" err="1">
                <a:solidFill>
                  <a:schemeClr val="bg1"/>
                </a:solidFill>
                <a:effectLst/>
              </a:rPr>
              <a:t>Amborkar</a:t>
            </a:r>
            <a:r>
              <a:rPr lang="en-US" sz="1600">
                <a:solidFill>
                  <a:schemeClr val="bg1"/>
                </a:solidFill>
                <a:effectLst/>
              </a:rPr>
              <a:t> (47483065)</a:t>
            </a:r>
          </a:p>
          <a:p>
            <a:pPr algn="l"/>
            <a:r>
              <a:rPr lang="en-US" sz="1600">
                <a:solidFill>
                  <a:schemeClr val="bg1"/>
                </a:solidFill>
                <a:effectLst/>
              </a:rPr>
              <a:t>Srihari </a:t>
            </a:r>
            <a:r>
              <a:rPr lang="en-US" sz="1600" err="1">
                <a:solidFill>
                  <a:schemeClr val="bg1"/>
                </a:solidFill>
                <a:effectLst/>
              </a:rPr>
              <a:t>Gunti</a:t>
            </a:r>
            <a:r>
              <a:rPr lang="en-US" sz="1600">
                <a:solidFill>
                  <a:schemeClr val="bg1"/>
                </a:solidFill>
                <a:effectLst/>
              </a:rPr>
              <a:t> (61180160)</a:t>
            </a:r>
          </a:p>
          <a:p>
            <a:pPr algn="l"/>
            <a:endParaRPr lang="en-US" sz="1600">
              <a:solidFill>
                <a:schemeClr val="bg1"/>
              </a:solidFill>
            </a:endParaRPr>
          </a:p>
        </p:txBody>
      </p:sp>
    </p:spTree>
    <p:extLst>
      <p:ext uri="{BB962C8B-B14F-4D97-AF65-F5344CB8AC3E}">
        <p14:creationId xmlns:p14="http://schemas.microsoft.com/office/powerpoint/2010/main" val="148671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CF73F02A-CC7E-F231-9D43-580B89DE9F26}"/>
              </a:ext>
            </a:extLst>
          </p:cNvPr>
          <p:cNvSpPr>
            <a:spLocks noGrp="1"/>
          </p:cNvSpPr>
          <p:nvPr>
            <p:ph type="title"/>
          </p:nvPr>
        </p:nvSpPr>
        <p:spPr>
          <a:xfrm>
            <a:off x="838200" y="448721"/>
            <a:ext cx="5257800" cy="1225650"/>
          </a:xfrm>
        </p:spPr>
        <p:txBody>
          <a:bodyPr anchor="b">
            <a:noAutofit/>
          </a:bodyPr>
          <a:lstStyle/>
          <a:p>
            <a:r>
              <a:rPr lang="en-US" sz="3600" b="1">
                <a:solidFill>
                  <a:schemeClr val="bg1"/>
                </a:solidFill>
                <a:ea typeface="+mj-lt"/>
                <a:cs typeface="+mj-lt"/>
              </a:rPr>
              <a:t>Annual Ranking of Countries by Trade Value</a:t>
            </a: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8D8AAFF-D0B5-114D-99D8-5EFC2F1F393E}"/>
              </a:ext>
            </a:extLst>
          </p:cNvPr>
          <p:cNvSpPr>
            <a:spLocks noGrp="1"/>
          </p:cNvSpPr>
          <p:nvPr>
            <p:ph idx="1"/>
          </p:nvPr>
        </p:nvSpPr>
        <p:spPr>
          <a:xfrm>
            <a:off x="897769" y="1909192"/>
            <a:ext cx="5086471" cy="3647710"/>
          </a:xfrm>
        </p:spPr>
        <p:txBody>
          <a:bodyPr>
            <a:noAutofit/>
          </a:bodyPr>
          <a:lstStyle/>
          <a:p>
            <a:r>
              <a:rPr lang="en-US" sz="1400">
                <a:solidFill>
                  <a:schemeClr val="bg1"/>
                </a:solidFill>
              </a:rPr>
              <a:t>Ghana's trade value remained high and consistent from 2017 to 2019, dipped in 2020, and then rebounded from 2021 to 2023.</a:t>
            </a:r>
          </a:p>
          <a:p>
            <a:r>
              <a:rPr lang="en-US" sz="1400">
                <a:solidFill>
                  <a:schemeClr val="bg1"/>
                </a:solidFill>
              </a:rPr>
              <a:t>South Africa's trade value significantly increased in 2021 and stayed higher compared to previous years.</a:t>
            </a:r>
          </a:p>
          <a:p>
            <a:r>
              <a:rPr lang="en-US" sz="1400">
                <a:solidFill>
                  <a:schemeClr val="bg1"/>
                </a:solidFill>
              </a:rPr>
              <a:t>Both countries saw changes in trade values in 2020, likely due to the COVID-19 pandemic, with Ghana experiencing a drop and South Africa a slight increase.</a:t>
            </a:r>
          </a:p>
          <a:p>
            <a:r>
              <a:rPr lang="en-US" sz="1400">
                <a:solidFill>
                  <a:schemeClr val="bg1"/>
                </a:solidFill>
              </a:rPr>
              <a:t>Ghana led in trade value from 2017 to 2019, but South Africa surpassed Ghana from 2021 onwards.</a:t>
            </a:r>
          </a:p>
          <a:p>
            <a:r>
              <a:rPr lang="en-US" sz="1400">
                <a:solidFill>
                  <a:schemeClr val="bg1"/>
                </a:solidFill>
              </a:rPr>
              <a:t>By 2023, both countries reached high trade values, with Ghana slightly ahead of South Africa again.</a:t>
            </a: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D36F056-2757-9BE3-41DA-44E8A3218B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82051" y="1958318"/>
            <a:ext cx="5666547" cy="2941363"/>
          </a:xfrm>
          <a:prstGeom prst="rect">
            <a:avLst/>
          </a:prstGeom>
        </p:spPr>
      </p:pic>
    </p:spTree>
    <p:extLst>
      <p:ext uri="{BB962C8B-B14F-4D97-AF65-F5344CB8AC3E}">
        <p14:creationId xmlns:p14="http://schemas.microsoft.com/office/powerpoint/2010/main" val="1284333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7BA5C714-40ED-F63A-FC14-252B162B38E9}"/>
              </a:ext>
            </a:extLst>
          </p:cNvPr>
          <p:cNvSpPr>
            <a:spLocks noGrp="1"/>
          </p:cNvSpPr>
          <p:nvPr>
            <p:ph type="title"/>
          </p:nvPr>
        </p:nvSpPr>
        <p:spPr>
          <a:xfrm>
            <a:off x="838200" y="448721"/>
            <a:ext cx="4707671" cy="1225650"/>
          </a:xfrm>
        </p:spPr>
        <p:txBody>
          <a:bodyPr anchor="b">
            <a:normAutofit/>
          </a:bodyPr>
          <a:lstStyle/>
          <a:p>
            <a:r>
              <a:rPr lang="en-US" sz="3600" b="1">
                <a:solidFill>
                  <a:schemeClr val="bg1"/>
                </a:solidFill>
                <a:ea typeface="+mj-lt"/>
                <a:cs typeface="+mj-lt"/>
              </a:rPr>
              <a:t>Yearly Export Quantity</a:t>
            </a:r>
            <a:endParaRPr lang="en-US" sz="3600" b="1">
              <a:solidFill>
                <a:schemeClr val="bg1"/>
              </a:solidFill>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1743DD-FF4E-3CD2-2403-DBC6CBD01755}"/>
              </a:ext>
            </a:extLst>
          </p:cNvPr>
          <p:cNvSpPr>
            <a:spLocks noGrp="1"/>
          </p:cNvSpPr>
          <p:nvPr>
            <p:ph idx="1"/>
          </p:nvPr>
        </p:nvSpPr>
        <p:spPr>
          <a:xfrm>
            <a:off x="897769" y="1909192"/>
            <a:ext cx="5340880" cy="3647710"/>
          </a:xfrm>
        </p:spPr>
        <p:txBody>
          <a:bodyPr>
            <a:noAutofit/>
          </a:bodyPr>
          <a:lstStyle/>
          <a:p>
            <a:pPr algn="just"/>
            <a:r>
              <a:rPr lang="en-US" sz="1400">
                <a:solidFill>
                  <a:schemeClr val="bg1"/>
                </a:solidFill>
              </a:rPr>
              <a:t>There was a significant and steady increase in the total quantity of gold exported each year From 2019 to 2022. The quantity rose from virtually negligible levels in 2019 to its peak in 2022.</a:t>
            </a:r>
          </a:p>
          <a:p>
            <a:pPr algn="just"/>
            <a:r>
              <a:rPr lang="en-US" sz="1400">
                <a:solidFill>
                  <a:schemeClr val="bg1"/>
                </a:solidFill>
              </a:rPr>
              <a:t>The highest quantity of gold exports occurred in 2022, reaching nearly 8 billion units. This marked the culmination of a three-year growth trend.</a:t>
            </a:r>
          </a:p>
          <a:p>
            <a:pPr algn="just"/>
            <a:r>
              <a:rPr lang="en-US" sz="1400">
                <a:solidFill>
                  <a:schemeClr val="bg1"/>
                </a:solidFill>
              </a:rPr>
              <a:t>There was a sharp decline in the total quantity of gold exported in 2023. The quantity dropped from the peak in 2022 to levels similar to those before the growth trend began.</a:t>
            </a:r>
          </a:p>
          <a:p>
            <a:pPr algn="just"/>
            <a:r>
              <a:rPr lang="en-US" sz="1400">
                <a:solidFill>
                  <a:schemeClr val="bg1"/>
                </a:solidFill>
              </a:rPr>
              <a:t>Prior to 2019, the quantity of gold exported was consistently low, showing minimal change or growth. This indicates that the significant increase in exports started around 2020.</a:t>
            </a:r>
          </a:p>
          <a:p>
            <a:pPr algn="just"/>
            <a:r>
              <a:rPr lang="en-US" sz="1400">
                <a:solidFill>
                  <a:schemeClr val="bg1"/>
                </a:solidFill>
              </a:rPr>
              <a:t>The sudden rise beginning in 2020 and the steep decline in 2023 suggests external factors or significant changes in market conditions, policies, or global events impacting the gold export industry.</a:t>
            </a:r>
          </a:p>
          <a:p>
            <a:pPr algn="just"/>
            <a:endParaRPr lang="en-US" sz="1400">
              <a:solidFill>
                <a:schemeClr val="bg1"/>
              </a:solidFill>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8F71004-EDFB-0E1F-D8D1-E3BF472D4E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82051" y="1943974"/>
            <a:ext cx="5666547" cy="2970052"/>
          </a:xfrm>
          <a:prstGeom prst="rect">
            <a:avLst/>
          </a:prstGeom>
        </p:spPr>
      </p:pic>
    </p:spTree>
    <p:extLst>
      <p:ext uri="{BB962C8B-B14F-4D97-AF65-F5344CB8AC3E}">
        <p14:creationId xmlns:p14="http://schemas.microsoft.com/office/powerpoint/2010/main" val="470915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473D6D21-6717-408A-58A4-64A41221F297}"/>
              </a:ext>
            </a:extLst>
          </p:cNvPr>
          <p:cNvSpPr>
            <a:spLocks noGrp="1"/>
          </p:cNvSpPr>
          <p:nvPr>
            <p:ph type="title"/>
          </p:nvPr>
        </p:nvSpPr>
        <p:spPr>
          <a:xfrm>
            <a:off x="838200" y="448721"/>
            <a:ext cx="4707671" cy="1225650"/>
          </a:xfrm>
        </p:spPr>
        <p:txBody>
          <a:bodyPr anchor="b">
            <a:normAutofit/>
          </a:bodyPr>
          <a:lstStyle/>
          <a:p>
            <a:r>
              <a:rPr lang="en-US" sz="3600" b="1">
                <a:solidFill>
                  <a:schemeClr val="bg1"/>
                </a:solidFill>
              </a:rPr>
              <a:t>Price Trend By Month</a:t>
            </a:r>
            <a:endParaRPr lang="en-IN" sz="3600" b="1">
              <a:solidFill>
                <a:schemeClr val="bg1"/>
              </a:solidFill>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E4B29DC-FAB0-4D70-E55B-3C3BAC423348}"/>
              </a:ext>
            </a:extLst>
          </p:cNvPr>
          <p:cNvSpPr>
            <a:spLocks noGrp="1"/>
          </p:cNvSpPr>
          <p:nvPr>
            <p:ph idx="1"/>
          </p:nvPr>
        </p:nvSpPr>
        <p:spPr>
          <a:xfrm>
            <a:off x="897769" y="1909192"/>
            <a:ext cx="5340880" cy="3647710"/>
          </a:xfrm>
        </p:spPr>
        <p:txBody>
          <a:bodyPr>
            <a:noAutofit/>
          </a:bodyPr>
          <a:lstStyle/>
          <a:p>
            <a:pPr algn="just"/>
            <a:r>
              <a:rPr lang="en-US" sz="1400">
                <a:solidFill>
                  <a:schemeClr val="bg1"/>
                </a:solidFill>
              </a:rPr>
              <a:t>The average price of gold per kilogram shows a steady increase from January to April, indicating a rising trend in gold prices during the early part of the year.</a:t>
            </a:r>
          </a:p>
          <a:p>
            <a:pPr algn="just"/>
            <a:r>
              <a:rPr lang="en-US" sz="1400">
                <a:solidFill>
                  <a:schemeClr val="bg1"/>
                </a:solidFill>
              </a:rPr>
              <a:t>From April to August, the gold price stabilizes around $57,000 per kilogram, suggesting a period of price consolidation.</a:t>
            </a:r>
          </a:p>
          <a:p>
            <a:pPr algn="just"/>
            <a:r>
              <a:rPr lang="en-US" sz="1400">
                <a:solidFill>
                  <a:schemeClr val="bg1"/>
                </a:solidFill>
              </a:rPr>
              <a:t>There is a notable dip in gold prices from August to October, with the lowest point occurring around October, indicating a decrease in gold demand or external market influences during this period.</a:t>
            </a:r>
          </a:p>
          <a:p>
            <a:pPr algn="just"/>
            <a:r>
              <a:rPr lang="en-US" sz="1400">
                <a:solidFill>
                  <a:schemeClr val="bg1"/>
                </a:solidFill>
              </a:rPr>
              <a:t>After hitting the low in October, the gold price recovers significantly from November to December, showing an upward trend and closing the year on a higher note.</a:t>
            </a:r>
          </a:p>
          <a:p>
            <a:pPr algn="just"/>
            <a:r>
              <a:rPr lang="en-US" sz="1400">
                <a:solidFill>
                  <a:schemeClr val="bg1"/>
                </a:solidFill>
              </a:rPr>
              <a:t>The graph illustrates overall volatility in the gold market, with notable fluctuations in prices, especially in the latter half of the year, which could be influenced by various economic factors and market sentiments.</a:t>
            </a:r>
            <a:endParaRPr lang="en-IN" sz="1400">
              <a:solidFill>
                <a:schemeClr val="bg1"/>
              </a:solidFill>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graph with numbers and lines&#10;&#10;Description automatically generated">
            <a:extLst>
              <a:ext uri="{FF2B5EF4-FFF2-40B4-BE49-F238E27FC236}">
                <a16:creationId xmlns:a16="http://schemas.microsoft.com/office/drawing/2014/main" id="{A67C7C43-A102-82DC-A06E-D2AB43259BAD}"/>
              </a:ext>
            </a:extLst>
          </p:cNvPr>
          <p:cNvPicPr>
            <a:picLocks noChangeAspect="1"/>
          </p:cNvPicPr>
          <p:nvPr/>
        </p:nvPicPr>
        <p:blipFill>
          <a:blip r:embed="rId2"/>
          <a:srcRect/>
          <a:stretch/>
        </p:blipFill>
        <p:spPr>
          <a:xfrm>
            <a:off x="6532578" y="1801798"/>
            <a:ext cx="5469878" cy="3661500"/>
          </a:xfrm>
          <a:prstGeom prst="rect">
            <a:avLst/>
          </a:prstGeom>
        </p:spPr>
      </p:pic>
    </p:spTree>
    <p:extLst>
      <p:ext uri="{BB962C8B-B14F-4D97-AF65-F5344CB8AC3E}">
        <p14:creationId xmlns:p14="http://schemas.microsoft.com/office/powerpoint/2010/main" val="2320971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AD8CECF8-02B5-FFED-0581-EE3DA21E7F3C}"/>
              </a:ext>
            </a:extLst>
          </p:cNvPr>
          <p:cNvSpPr>
            <a:spLocks noGrp="1"/>
          </p:cNvSpPr>
          <p:nvPr>
            <p:ph type="title"/>
          </p:nvPr>
        </p:nvSpPr>
        <p:spPr>
          <a:xfrm>
            <a:off x="838200" y="608093"/>
            <a:ext cx="6477000" cy="1066277"/>
          </a:xfrm>
        </p:spPr>
        <p:txBody>
          <a:bodyPr anchor="b">
            <a:noAutofit/>
          </a:bodyPr>
          <a:lstStyle/>
          <a:p>
            <a:r>
              <a:rPr lang="en-US" sz="3600" b="1">
                <a:solidFill>
                  <a:schemeClr val="bg1"/>
                </a:solidFill>
                <a:ea typeface="+mj-lt"/>
                <a:cs typeface="+mj-lt"/>
              </a:rPr>
              <a:t>Yearly Export Quantity vs. Trade Value Comparison</a:t>
            </a:r>
            <a:endParaRPr lang="en-US" sz="3600" b="1">
              <a:solidFill>
                <a:schemeClr val="bg1"/>
              </a:solidFill>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9FEDE96-38BA-3829-04A3-FCC8FC8E42C5}"/>
              </a:ext>
            </a:extLst>
          </p:cNvPr>
          <p:cNvSpPr>
            <a:spLocks noGrp="1"/>
          </p:cNvSpPr>
          <p:nvPr>
            <p:ph idx="1"/>
          </p:nvPr>
        </p:nvSpPr>
        <p:spPr>
          <a:xfrm>
            <a:off x="897769" y="1909192"/>
            <a:ext cx="5340880" cy="3647710"/>
          </a:xfrm>
        </p:spPr>
        <p:txBody>
          <a:bodyPr>
            <a:noAutofit/>
          </a:bodyPr>
          <a:lstStyle/>
          <a:p>
            <a:pPr algn="just"/>
            <a:r>
              <a:rPr lang="en-US" sz="1400">
                <a:solidFill>
                  <a:schemeClr val="bg1"/>
                </a:solidFill>
              </a:rPr>
              <a:t>The graph displays a clear positive correlation between Total Quantity Exported and Total Trade Value. This implies that as the quantity of exports increases, the overall trade value also tends to rise.</a:t>
            </a:r>
          </a:p>
          <a:p>
            <a:pPr algn="just"/>
            <a:r>
              <a:rPr lang="en-US" sz="1400">
                <a:solidFill>
                  <a:schemeClr val="bg1"/>
                </a:solidFill>
              </a:rPr>
              <a:t>The data points seem to follow a linear trend, suggesting a consistent proportional relationship between the two variables. This linearity can be further confirmed by the presence of the fitted trend line.</a:t>
            </a:r>
          </a:p>
          <a:p>
            <a:pPr algn="just"/>
            <a:r>
              <a:rPr lang="en-US" sz="1400">
                <a:solidFill>
                  <a:schemeClr val="bg1"/>
                </a:solidFill>
              </a:rPr>
              <a:t>The upward trajectory of both the Total Quantity Exported and Total Trade Value indicates growth over the years represented on the graph. This growth is particularly evident in the years closer to the present (right side of the graph).</a:t>
            </a:r>
          </a:p>
          <a:p>
            <a:pPr algn="just"/>
            <a:r>
              <a:rPr lang="en-US" sz="1400">
                <a:solidFill>
                  <a:schemeClr val="bg1"/>
                </a:solidFill>
              </a:rPr>
              <a:t>While the overall trend is positive, there appear to be year-over-year fluctuations in both quantity and value. Some years exhibit higher exports and trade values compared to others, which could be due to various factors like market demand, economic conditions, or global events.</a:t>
            </a: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741E939-8A7F-7090-C0AC-6C4BBAC636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82051" y="1957191"/>
            <a:ext cx="5666547" cy="2943618"/>
          </a:xfrm>
          <a:prstGeom prst="rect">
            <a:avLst/>
          </a:prstGeom>
        </p:spPr>
      </p:pic>
    </p:spTree>
    <p:extLst>
      <p:ext uri="{BB962C8B-B14F-4D97-AF65-F5344CB8AC3E}">
        <p14:creationId xmlns:p14="http://schemas.microsoft.com/office/powerpoint/2010/main" val="2142131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F3C583D-7FAE-A6C3-2425-3FF976790B5E}"/>
              </a:ext>
            </a:extLst>
          </p:cNvPr>
          <p:cNvSpPr>
            <a:spLocks noGrp="1"/>
          </p:cNvSpPr>
          <p:nvPr>
            <p:ph type="title"/>
          </p:nvPr>
        </p:nvSpPr>
        <p:spPr>
          <a:xfrm>
            <a:off x="838200" y="448721"/>
            <a:ext cx="4707671" cy="1225650"/>
          </a:xfrm>
        </p:spPr>
        <p:txBody>
          <a:bodyPr anchor="b">
            <a:normAutofit/>
          </a:bodyPr>
          <a:lstStyle/>
          <a:p>
            <a:r>
              <a:rPr lang="en-US" sz="3600" b="1">
                <a:solidFill>
                  <a:schemeClr val="bg1"/>
                </a:solidFill>
                <a:ea typeface="+mj-lt"/>
                <a:cs typeface="+mj-lt"/>
              </a:rPr>
              <a:t>Trend in Gold Trade</a:t>
            </a:r>
            <a:endParaRPr lang="en-US" sz="3600" b="1">
              <a:solidFill>
                <a:schemeClr val="bg1"/>
              </a:solidFill>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729C809-7C17-0B4A-0AC8-728DCDA4E48A}"/>
              </a:ext>
            </a:extLst>
          </p:cNvPr>
          <p:cNvSpPr>
            <a:spLocks noGrp="1"/>
          </p:cNvSpPr>
          <p:nvPr>
            <p:ph idx="1"/>
          </p:nvPr>
        </p:nvSpPr>
        <p:spPr>
          <a:xfrm>
            <a:off x="831873" y="2001037"/>
            <a:ext cx="4912181" cy="3953127"/>
          </a:xfrm>
        </p:spPr>
        <p:txBody>
          <a:bodyPr>
            <a:noAutofit/>
          </a:bodyPr>
          <a:lstStyle/>
          <a:p>
            <a:pPr algn="just"/>
            <a:r>
              <a:rPr lang="en-US" sz="1400">
                <a:solidFill>
                  <a:schemeClr val="bg1"/>
                </a:solidFill>
              </a:rPr>
              <a:t>The graph displays a general decline in the total number of gold trades from 2017 to 2023.</a:t>
            </a:r>
          </a:p>
          <a:p>
            <a:pPr algn="just"/>
            <a:r>
              <a:rPr lang="en-US" sz="1400">
                <a:solidFill>
                  <a:schemeClr val="bg1"/>
                </a:solidFill>
              </a:rPr>
              <a:t>The most notable decrease occurred in 2023, with a substantial drop in the number of gold trades compared to previous years.</a:t>
            </a:r>
          </a:p>
          <a:p>
            <a:pPr algn="just"/>
            <a:r>
              <a:rPr lang="en-US" sz="1400">
                <a:solidFill>
                  <a:schemeClr val="bg1"/>
                </a:solidFill>
              </a:rPr>
              <a:t>While there is an overall downward trend, there are fluctuations in the number of gold trades from year to year.</a:t>
            </a:r>
          </a:p>
          <a:p>
            <a:pPr algn="just"/>
            <a:r>
              <a:rPr lang="en-US" sz="1400">
                <a:solidFill>
                  <a:schemeClr val="bg1"/>
                </a:solidFill>
              </a:rPr>
              <a:t>The year 2017 recorded the highest number of gold trades during the period represented on the graph.</a:t>
            </a:r>
          </a:p>
          <a:p>
            <a:pPr algn="just"/>
            <a:r>
              <a:rPr lang="en-US" sz="1400">
                <a:solidFill>
                  <a:schemeClr val="bg1"/>
                </a:solidFill>
              </a:rPr>
              <a:t>The reasons behind the fluctuation might be Economic conditions (recessions, growth), geopolitical tensions (wars, trade disputes), investor sentiment (risk aversion, market trends), and changes in gold supply or demand.</a:t>
            </a:r>
            <a:endParaRPr lang="en-IN" sz="1400">
              <a:solidFill>
                <a:schemeClr val="bg1"/>
              </a:solidFill>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5922CE0-7CC9-C6D7-D140-67C0C3C678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82051" y="1951125"/>
            <a:ext cx="5666547" cy="2955749"/>
          </a:xfrm>
          <a:prstGeom prst="rect">
            <a:avLst/>
          </a:prstGeom>
        </p:spPr>
      </p:pic>
    </p:spTree>
    <p:extLst>
      <p:ext uri="{BB962C8B-B14F-4D97-AF65-F5344CB8AC3E}">
        <p14:creationId xmlns:p14="http://schemas.microsoft.com/office/powerpoint/2010/main" val="1292938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B428887E-1E14-4DCC-C0AC-6ED297AE42AC}"/>
              </a:ext>
            </a:extLst>
          </p:cNvPr>
          <p:cNvSpPr>
            <a:spLocks noGrp="1"/>
          </p:cNvSpPr>
          <p:nvPr>
            <p:ph type="title"/>
          </p:nvPr>
        </p:nvSpPr>
        <p:spPr>
          <a:xfrm>
            <a:off x="838200" y="448721"/>
            <a:ext cx="5666547" cy="1225650"/>
          </a:xfrm>
        </p:spPr>
        <p:txBody>
          <a:bodyPr anchor="b">
            <a:noAutofit/>
          </a:bodyPr>
          <a:lstStyle/>
          <a:p>
            <a:r>
              <a:rPr lang="en-US" sz="3600" b="1">
                <a:solidFill>
                  <a:schemeClr val="bg1"/>
                </a:solidFill>
                <a:ea typeface="+mj-lt"/>
                <a:cs typeface="+mj-lt"/>
              </a:rPr>
              <a:t>Gold trade Comparison BRICS vs NON-BRICS</a:t>
            </a:r>
            <a:endParaRPr lang="en-US" sz="3600" b="1">
              <a:solidFill>
                <a:schemeClr val="bg1"/>
              </a:solidFill>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8D8E36B-1DFC-4D01-2E9D-3C304168A504}"/>
              </a:ext>
            </a:extLst>
          </p:cNvPr>
          <p:cNvSpPr>
            <a:spLocks noGrp="1"/>
          </p:cNvSpPr>
          <p:nvPr>
            <p:ph idx="1"/>
          </p:nvPr>
        </p:nvSpPr>
        <p:spPr>
          <a:xfrm>
            <a:off x="897769" y="1909192"/>
            <a:ext cx="4586513" cy="3647710"/>
          </a:xfrm>
        </p:spPr>
        <p:txBody>
          <a:bodyPr>
            <a:normAutofit lnSpcReduction="10000"/>
          </a:bodyPr>
          <a:lstStyle/>
          <a:p>
            <a:pPr algn="just"/>
            <a:r>
              <a:rPr lang="en-US" sz="1400">
                <a:solidFill>
                  <a:schemeClr val="bg1"/>
                </a:solidFill>
              </a:rPr>
              <a:t>The total trade value for "others" consistently increases from around $35T in 2017 to over $40T in 2023, showing steady growth.</a:t>
            </a:r>
          </a:p>
          <a:p>
            <a:pPr algn="just"/>
            <a:r>
              <a:rPr lang="en-US" sz="1400">
                <a:solidFill>
                  <a:schemeClr val="bg1"/>
                </a:solidFill>
              </a:rPr>
              <a:t>The trade value for BRICS countries remains relatively stable, fluctuating around $7T to $8T from 2017 to 2023.</a:t>
            </a:r>
          </a:p>
          <a:p>
            <a:pPr algn="just"/>
            <a:r>
              <a:rPr lang="en-US" sz="1400">
                <a:solidFill>
                  <a:schemeClr val="bg1"/>
                </a:solidFill>
              </a:rPr>
              <a:t>Both BRICS and "others" experience a dip in trade value in 2020, likely due to the COVID-19 pandemic, but recover in subsequent years.</a:t>
            </a:r>
          </a:p>
          <a:p>
            <a:pPr algn="just"/>
            <a:r>
              <a:rPr lang="en-US" sz="1400">
                <a:solidFill>
                  <a:schemeClr val="bg1"/>
                </a:solidFill>
              </a:rPr>
              <a:t>The gap between the trade values of "others" and BRICS widens over the years, with "others" increasing their lead.</a:t>
            </a:r>
          </a:p>
          <a:p>
            <a:pPr algn="just"/>
            <a:r>
              <a:rPr lang="en-US" sz="1400">
                <a:solidFill>
                  <a:schemeClr val="bg1"/>
                </a:solidFill>
              </a:rPr>
              <a:t>"Others" exhibit more noticeable peaks and troughs, particularly peaking in 2021, dipping in 2022, and rising again in 2023, indicating year-over-year variability.</a:t>
            </a:r>
            <a:endParaRPr lang="en-IN" sz="1400">
              <a:solidFill>
                <a:schemeClr val="bg1"/>
              </a:solidFill>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4CD3FDC-217C-5C44-82F8-03FA22B59C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82051" y="1944671"/>
            <a:ext cx="5666547" cy="3084529"/>
          </a:xfrm>
          <a:prstGeom prst="rect">
            <a:avLst/>
          </a:prstGeom>
        </p:spPr>
      </p:pic>
    </p:spTree>
    <p:extLst>
      <p:ext uri="{BB962C8B-B14F-4D97-AF65-F5344CB8AC3E}">
        <p14:creationId xmlns:p14="http://schemas.microsoft.com/office/powerpoint/2010/main" val="3704654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7DA3C1B-D109-73A5-7DEF-95230EFE4155}"/>
              </a:ext>
            </a:extLst>
          </p:cNvPr>
          <p:cNvSpPr>
            <a:spLocks noGrp="1"/>
          </p:cNvSpPr>
          <p:nvPr>
            <p:ph type="title"/>
          </p:nvPr>
        </p:nvSpPr>
        <p:spPr>
          <a:xfrm>
            <a:off x="838201" y="448721"/>
            <a:ext cx="4646082" cy="1225650"/>
          </a:xfrm>
        </p:spPr>
        <p:txBody>
          <a:bodyPr anchor="b">
            <a:normAutofit/>
          </a:bodyPr>
          <a:lstStyle/>
          <a:p>
            <a:r>
              <a:rPr lang="en-US" sz="3600" b="1">
                <a:solidFill>
                  <a:schemeClr val="bg1"/>
                </a:solidFill>
              </a:rPr>
              <a:t>Forecast Of Gold Price</a:t>
            </a:r>
            <a:endParaRPr lang="en-IN" sz="3600" b="1">
              <a:solidFill>
                <a:schemeClr val="bg1"/>
              </a:solidFill>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E0A3F7E-3442-866D-0C41-5C15E6D33374}"/>
              </a:ext>
            </a:extLst>
          </p:cNvPr>
          <p:cNvSpPr>
            <a:spLocks noGrp="1"/>
          </p:cNvSpPr>
          <p:nvPr>
            <p:ph idx="1"/>
          </p:nvPr>
        </p:nvSpPr>
        <p:spPr>
          <a:xfrm>
            <a:off x="897769" y="1909192"/>
            <a:ext cx="4586513" cy="3647710"/>
          </a:xfrm>
        </p:spPr>
        <p:txBody>
          <a:bodyPr>
            <a:normAutofit lnSpcReduction="10000"/>
          </a:bodyPr>
          <a:lstStyle/>
          <a:p>
            <a:pPr algn="just"/>
            <a:r>
              <a:rPr lang="en-US" sz="1400">
                <a:solidFill>
                  <a:schemeClr val="bg1"/>
                </a:solidFill>
              </a:rPr>
              <a:t>The graph displays the average sum of the price of gold per kg from 2017 to 2023 and the analysis in the report is for the future projected trends in the price of gold from 2023 to 2026. </a:t>
            </a:r>
          </a:p>
          <a:p>
            <a:pPr algn="just"/>
            <a:r>
              <a:rPr lang="en-US" sz="1400">
                <a:solidFill>
                  <a:schemeClr val="bg1"/>
                </a:solidFill>
              </a:rPr>
              <a:t>From 2017 to 2018 the price per kg of gold increased to about 45 thousand dollars.</a:t>
            </a:r>
          </a:p>
          <a:p>
            <a:pPr algn="just"/>
            <a:r>
              <a:rPr lang="en-US" sz="1400">
                <a:solidFill>
                  <a:schemeClr val="bg1"/>
                </a:solidFill>
              </a:rPr>
              <a:t>During the year 2020 to 2021 a slight increase in the price In 2023 price per kg of gold increased to $68k with a moderate positive trend this was due to conflicts or trade disputes.</a:t>
            </a:r>
          </a:p>
          <a:p>
            <a:pPr algn="just"/>
            <a:r>
              <a:rPr lang="en-US" sz="1400">
                <a:solidFill>
                  <a:schemeClr val="bg1"/>
                </a:solidFill>
              </a:rPr>
              <a:t>The cost is anticipated to rise from $69K per kg in 2023 to around $90K per kg by 2028.</a:t>
            </a:r>
          </a:p>
          <a:p>
            <a:pPr algn="just"/>
            <a:r>
              <a:rPr lang="en-US" sz="1400">
                <a:solidFill>
                  <a:schemeClr val="bg1"/>
                </a:solidFill>
              </a:rPr>
              <a:t>In any case, the wide forecast interim for the afterward long time demonstrates critical instability, requiring checking of financial markets and geopolitical improvements.</a:t>
            </a: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4A3DD16-E3F1-183C-C3AB-16744DEF54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82051" y="1951476"/>
            <a:ext cx="5666547" cy="2955047"/>
          </a:xfrm>
          <a:prstGeom prst="rect">
            <a:avLst/>
          </a:prstGeom>
        </p:spPr>
      </p:pic>
    </p:spTree>
    <p:extLst>
      <p:ext uri="{BB962C8B-B14F-4D97-AF65-F5344CB8AC3E}">
        <p14:creationId xmlns:p14="http://schemas.microsoft.com/office/powerpoint/2010/main" val="1339040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7053BD2-CB61-AC51-2825-163B31926008}"/>
              </a:ext>
            </a:extLst>
          </p:cNvPr>
          <p:cNvSpPr>
            <a:spLocks noGrp="1"/>
          </p:cNvSpPr>
          <p:nvPr>
            <p:ph type="title"/>
          </p:nvPr>
        </p:nvSpPr>
        <p:spPr>
          <a:xfrm>
            <a:off x="838200" y="448721"/>
            <a:ext cx="4707671" cy="1225650"/>
          </a:xfrm>
        </p:spPr>
        <p:txBody>
          <a:bodyPr anchor="b">
            <a:normAutofit/>
          </a:bodyPr>
          <a:lstStyle/>
          <a:p>
            <a:r>
              <a:rPr lang="en-IN" sz="3600" b="1">
                <a:solidFill>
                  <a:schemeClr val="bg1"/>
                </a:solidFill>
              </a:rPr>
              <a:t>Result</a:t>
            </a: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63EDEA-27A4-2B21-C779-E3F6EC331C49}"/>
              </a:ext>
            </a:extLst>
          </p:cNvPr>
          <p:cNvSpPr>
            <a:spLocks noGrp="1"/>
          </p:cNvSpPr>
          <p:nvPr>
            <p:ph idx="1"/>
          </p:nvPr>
        </p:nvSpPr>
        <p:spPr>
          <a:xfrm>
            <a:off x="690880" y="1909192"/>
            <a:ext cx="6929120" cy="3647710"/>
          </a:xfrm>
        </p:spPr>
        <p:txBody>
          <a:bodyPr>
            <a:noAutofit/>
          </a:bodyPr>
          <a:lstStyle/>
          <a:p>
            <a:pPr algn="just"/>
            <a:r>
              <a:rPr lang="en-US" sz="1400">
                <a:solidFill>
                  <a:schemeClr val="bg1"/>
                </a:solidFill>
                <a:latin typeface="Calibri" panose="020F0502020204030204" pitchFamily="34" charset="0"/>
                <a:ea typeface="Calibri" panose="020F0502020204030204" pitchFamily="34" charset="0"/>
              </a:rPr>
              <a:t>A</a:t>
            </a:r>
            <a:r>
              <a:rPr lang="en-US" sz="1400">
                <a:solidFill>
                  <a:schemeClr val="bg1"/>
                </a:solidFill>
                <a:effectLst/>
                <a:latin typeface="Calibri" panose="020F0502020204030204" pitchFamily="34" charset="0"/>
                <a:ea typeface="Calibri" panose="020F0502020204030204" pitchFamily="34" charset="0"/>
              </a:rPr>
              <a:t>nalysis of the Gold trade of Ghana and South Africa as well as the comparison of gold trade between BRICS nations and non-BRICS focuses on price, trade volume, and export quantities. </a:t>
            </a:r>
          </a:p>
          <a:p>
            <a:pPr algn="just"/>
            <a:r>
              <a:rPr lang="en-US" sz="1400">
                <a:solidFill>
                  <a:schemeClr val="bg1"/>
                </a:solidFill>
              </a:rPr>
              <a:t>From 2017 to 2023, Ghana and South Africa combined exported 18 billion kilos of gold, generating a total amount of 306 trillion USD.</a:t>
            </a:r>
            <a:endParaRPr lang="en-US" sz="1400">
              <a:solidFill>
                <a:schemeClr val="bg1"/>
              </a:solidFill>
              <a:latin typeface="Calibri" panose="020F0502020204030204" pitchFamily="34" charset="0"/>
              <a:ea typeface="Calibri" panose="020F0502020204030204" pitchFamily="34" charset="0"/>
            </a:endParaRPr>
          </a:p>
          <a:p>
            <a:pPr algn="just"/>
            <a:r>
              <a:rPr lang="en-US" sz="1400">
                <a:solidFill>
                  <a:schemeClr val="bg1"/>
                </a:solidFill>
              </a:rPr>
              <a:t>Ghana's best year in terms of gold trade was 2023, with 27 trillion USD generated, while South Africa's best year was 2021, with a total trade value of 26 trillion USD.</a:t>
            </a:r>
            <a:endParaRPr lang="en-US" sz="1400">
              <a:solidFill>
                <a:schemeClr val="bg1"/>
              </a:solidFill>
              <a:latin typeface="Calibri" panose="020F0502020204030204" pitchFamily="34" charset="0"/>
              <a:ea typeface="Calibri" panose="020F0502020204030204" pitchFamily="34" charset="0"/>
            </a:endParaRPr>
          </a:p>
          <a:p>
            <a:pPr algn="just"/>
            <a:r>
              <a:rPr lang="en-US" sz="1400">
                <a:solidFill>
                  <a:schemeClr val="bg1"/>
                </a:solidFill>
              </a:rPr>
              <a:t>The price of gold steadily increased from 44 thousand USD per kilo in 2017 to 68 thousand USD in 2023, indicating rising demand likely due to global economic uncertainty.</a:t>
            </a:r>
          </a:p>
          <a:p>
            <a:pPr algn="just"/>
            <a:r>
              <a:rPr lang="en-US" sz="1400">
                <a:solidFill>
                  <a:schemeClr val="bg1"/>
                </a:solidFill>
              </a:rPr>
              <a:t>The number of trades per year declined from 469 trades in 2017 to 238 trades in 2023, possibly due to increased efficiency and stricter regulations.</a:t>
            </a:r>
          </a:p>
          <a:p>
            <a:pPr algn="just"/>
            <a:r>
              <a:rPr lang="en-US" sz="1400">
                <a:solidFill>
                  <a:schemeClr val="bg1"/>
                </a:solidFill>
              </a:rPr>
              <a:t>BRICS countries consistently traded more gold than non-BRICS countries, highlighting the significant influence of BRICS nations on the global gold market.</a:t>
            </a:r>
            <a:endParaRPr lang="en-IN" sz="1400">
              <a:solidFill>
                <a:schemeClr val="bg1"/>
              </a:solidFill>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2" descr="How to invest in gold? Gold investment options online- Gold ETFs, SGBs, Gold  Mutual Funds">
            <a:extLst>
              <a:ext uri="{FF2B5EF4-FFF2-40B4-BE49-F238E27FC236}">
                <a16:creationId xmlns:a16="http://schemas.microsoft.com/office/drawing/2014/main" id="{25698579-4C0A-A534-E0AF-E5FDC976CD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
          <a:stretch/>
        </p:blipFill>
        <p:spPr bwMode="auto">
          <a:xfrm>
            <a:off x="7772566" y="1399403"/>
            <a:ext cx="4266868" cy="415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545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41C0B25A-B738-F934-A866-9B43A6522534}"/>
              </a:ext>
            </a:extLst>
          </p:cNvPr>
          <p:cNvSpPr>
            <a:spLocks noGrp="1"/>
          </p:cNvSpPr>
          <p:nvPr>
            <p:ph type="title"/>
          </p:nvPr>
        </p:nvSpPr>
        <p:spPr>
          <a:xfrm>
            <a:off x="1672509" y="2377298"/>
            <a:ext cx="3192100" cy="2103403"/>
          </a:xfrm>
        </p:spPr>
        <p:txBody>
          <a:bodyPr anchor="ctr">
            <a:normAutofit/>
          </a:bodyPr>
          <a:lstStyle/>
          <a:p>
            <a:r>
              <a:rPr lang="en-IN" sz="3600" b="1">
                <a:solidFill>
                  <a:schemeClr val="bg1"/>
                </a:solidFill>
              </a:rPr>
              <a:t>Conclusion</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770E372-3292-1BE9-9C9C-03EB517785B5}"/>
              </a:ext>
            </a:extLst>
          </p:cNvPr>
          <p:cNvSpPr>
            <a:spLocks noGrp="1"/>
          </p:cNvSpPr>
          <p:nvPr>
            <p:ph idx="1"/>
          </p:nvPr>
        </p:nvSpPr>
        <p:spPr>
          <a:xfrm>
            <a:off x="6096000" y="1108060"/>
            <a:ext cx="5323840" cy="4805051"/>
          </a:xfrm>
        </p:spPr>
        <p:txBody>
          <a:bodyPr anchor="ctr">
            <a:normAutofit/>
          </a:bodyPr>
          <a:lstStyle/>
          <a:p>
            <a:r>
              <a:rPr lang="en-US" sz="1400">
                <a:solidFill>
                  <a:schemeClr val="bg1"/>
                </a:solidFill>
              </a:rPr>
              <a:t>The price of gold is predicted to continue rising in the upcoming months, potentially extending for a few years.</a:t>
            </a:r>
          </a:p>
          <a:p>
            <a:r>
              <a:rPr lang="en-US" sz="1400">
                <a:solidFill>
                  <a:schemeClr val="bg1"/>
                </a:solidFill>
              </a:rPr>
              <a:t>The negative economic effects of the COVID-19 pandemic, the war in Ukraine, and other global conflicts are expected to influence the gold market.</a:t>
            </a:r>
          </a:p>
          <a:p>
            <a:r>
              <a:rPr lang="en-US" sz="1400">
                <a:solidFill>
                  <a:schemeClr val="bg1"/>
                </a:solidFill>
              </a:rPr>
              <a:t>BRICS nations consistently trade more gold than non-BRICS countries, demonstrating their significant influence on the global gold market.</a:t>
            </a:r>
          </a:p>
          <a:p>
            <a:r>
              <a:rPr lang="en-US" sz="1400">
                <a:solidFill>
                  <a:schemeClr val="bg1"/>
                </a:solidFill>
              </a:rPr>
              <a:t>As economic stability returns, there is a possibility of a decrease in gold prices, although this is not likely to happen in the short term.</a:t>
            </a:r>
          </a:p>
          <a:p>
            <a:r>
              <a:rPr lang="en-US" sz="1400">
                <a:solidFill>
                  <a:schemeClr val="bg1"/>
                </a:solidFill>
              </a:rPr>
              <a:t>Understanding market dynamics and global economic factors is crucial for predicting future trends in the gold market.</a:t>
            </a:r>
            <a:endParaRPr lang="en-IN" sz="1400">
              <a:solidFill>
                <a:schemeClr val="bg1"/>
              </a:solidFill>
            </a:endParaRPr>
          </a:p>
        </p:txBody>
      </p:sp>
    </p:spTree>
    <p:extLst>
      <p:ext uri="{BB962C8B-B14F-4D97-AF65-F5344CB8AC3E}">
        <p14:creationId xmlns:p14="http://schemas.microsoft.com/office/powerpoint/2010/main" val="2037072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E0F40D3E-DE86-D32B-AF91-B12919A9B81E}"/>
              </a:ext>
            </a:extLst>
          </p:cNvPr>
          <p:cNvSpPr>
            <a:spLocks noGrp="1"/>
          </p:cNvSpPr>
          <p:nvPr>
            <p:ph type="title"/>
          </p:nvPr>
        </p:nvSpPr>
        <p:spPr>
          <a:xfrm>
            <a:off x="838200" y="448721"/>
            <a:ext cx="4707671" cy="1225650"/>
          </a:xfrm>
        </p:spPr>
        <p:txBody>
          <a:bodyPr anchor="b">
            <a:normAutofit/>
          </a:bodyPr>
          <a:lstStyle/>
          <a:p>
            <a:r>
              <a:rPr lang="en-US" sz="3600" b="1">
                <a:solidFill>
                  <a:schemeClr val="bg1"/>
                </a:solidFill>
              </a:rPr>
              <a:t>Introduction</a:t>
            </a:r>
            <a:endParaRPr lang="en-IN" sz="3600" b="1">
              <a:solidFill>
                <a:schemeClr val="bg1"/>
              </a:solidFill>
            </a:endParaRPr>
          </a:p>
        </p:txBody>
      </p:sp>
      <p:cxnSp>
        <p:nvCxnSpPr>
          <p:cNvPr id="27" name="Straight Connector 26">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CF9F6EE-293D-5FDA-25C3-85DBDC977E78}"/>
              </a:ext>
            </a:extLst>
          </p:cNvPr>
          <p:cNvSpPr>
            <a:spLocks noGrp="1"/>
          </p:cNvSpPr>
          <p:nvPr>
            <p:ph idx="1"/>
          </p:nvPr>
        </p:nvSpPr>
        <p:spPr>
          <a:xfrm>
            <a:off x="897769" y="1909191"/>
            <a:ext cx="5066151" cy="4014079"/>
          </a:xfrm>
        </p:spPr>
        <p:txBody>
          <a:bodyPr vert="horz" lIns="91440" tIns="45720" rIns="91440" bIns="45720" rtlCol="0" anchor="t">
            <a:normAutofit/>
          </a:bodyPr>
          <a:lstStyle/>
          <a:p>
            <a:pPr algn="just"/>
            <a:r>
              <a:rPr lang="en-US" sz="1400">
                <a:solidFill>
                  <a:schemeClr val="bg1"/>
                </a:solidFill>
                <a:effectLst/>
                <a:ea typeface="Calibri" panose="020F0502020204030204" pitchFamily="34" charset="0"/>
              </a:rPr>
              <a:t>Today gold is mainly used as a commodity that can help maintain economic value in times of global and economic instability or turmoil. </a:t>
            </a:r>
          </a:p>
          <a:p>
            <a:pPr algn="just"/>
            <a:r>
              <a:rPr lang="en-US" sz="1400">
                <a:solidFill>
                  <a:schemeClr val="bg1"/>
                </a:solidFill>
              </a:rPr>
              <a:t>Countries like South Africa and Ghana historically been major producers and exporters of gold. Gold is a major contributor to the overall economy of both Ghana and South Africa and both countries are major contributors the global gold market.</a:t>
            </a:r>
          </a:p>
          <a:p>
            <a:pPr algn="just"/>
            <a:r>
              <a:rPr lang="en-US" sz="1400">
                <a:solidFill>
                  <a:schemeClr val="bg1"/>
                </a:solidFill>
              </a:rPr>
              <a:t>The global gold market is influenced by various factors including wars, natural disasters, political instability, inflation, and demand.</a:t>
            </a:r>
          </a:p>
          <a:p>
            <a:pPr algn="just"/>
            <a:r>
              <a:rPr lang="en-US" sz="1400">
                <a:solidFill>
                  <a:schemeClr val="bg1"/>
                </a:solidFill>
              </a:rPr>
              <a:t>Analyzing these factors helps in predicting gold market trends and anticipating its volatility.</a:t>
            </a:r>
            <a:endParaRPr lang="en-IN" sz="1400">
              <a:solidFill>
                <a:schemeClr val="bg1"/>
              </a:solidFill>
            </a:endParaRPr>
          </a:p>
        </p:txBody>
      </p:sp>
      <p:cxnSp>
        <p:nvCxnSpPr>
          <p:cNvPr id="29" name="Straight Connector 28">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C475186-DDD1-6795-06A7-499845DD9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9054" y="0"/>
            <a:ext cx="4612946" cy="6857999"/>
          </a:xfrm>
          <a:prstGeom prst="rect">
            <a:avLst/>
          </a:prstGeom>
        </p:spPr>
      </p:pic>
    </p:spTree>
    <p:extLst>
      <p:ext uri="{BB962C8B-B14F-4D97-AF65-F5344CB8AC3E}">
        <p14:creationId xmlns:p14="http://schemas.microsoft.com/office/powerpoint/2010/main" val="2425684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4AC88F83-F372-106B-784E-752EFDBBDAB7}"/>
              </a:ext>
            </a:extLst>
          </p:cNvPr>
          <p:cNvSpPr>
            <a:spLocks noGrp="1"/>
          </p:cNvSpPr>
          <p:nvPr>
            <p:ph type="title"/>
          </p:nvPr>
        </p:nvSpPr>
        <p:spPr>
          <a:xfrm>
            <a:off x="838200" y="448721"/>
            <a:ext cx="4707671" cy="1225650"/>
          </a:xfrm>
        </p:spPr>
        <p:txBody>
          <a:bodyPr anchor="b">
            <a:normAutofit/>
          </a:bodyPr>
          <a:lstStyle/>
          <a:p>
            <a:r>
              <a:rPr lang="en-US" sz="3600" b="1">
                <a:solidFill>
                  <a:schemeClr val="bg1"/>
                </a:solidFill>
              </a:rPr>
              <a:t>Objectives</a:t>
            </a:r>
            <a:endParaRPr lang="en-IN" sz="3600" b="1">
              <a:solidFill>
                <a:schemeClr val="bg1"/>
              </a:solidFill>
            </a:endParaRPr>
          </a:p>
        </p:txBody>
      </p:sp>
      <p:cxnSp>
        <p:nvCxnSpPr>
          <p:cNvPr id="31" name="Straight Connector 3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7EC38450-AAF1-7769-EF7A-E2E213429DAE}"/>
              </a:ext>
            </a:extLst>
          </p:cNvPr>
          <p:cNvSpPr>
            <a:spLocks noGrp="1"/>
          </p:cNvSpPr>
          <p:nvPr>
            <p:ph idx="1"/>
          </p:nvPr>
        </p:nvSpPr>
        <p:spPr>
          <a:xfrm>
            <a:off x="897769" y="1909192"/>
            <a:ext cx="4586513" cy="3647710"/>
          </a:xfrm>
        </p:spPr>
        <p:txBody>
          <a:bodyPr vert="horz" lIns="91440" tIns="45720" rIns="91440" bIns="45720" rtlCol="0" anchor="t">
            <a:normAutofit/>
          </a:bodyPr>
          <a:lstStyle/>
          <a:p>
            <a:pPr algn="just"/>
            <a:r>
              <a:rPr lang="en-US" sz="1400">
                <a:solidFill>
                  <a:schemeClr val="bg1"/>
                </a:solidFill>
                <a:effectLst/>
                <a:ea typeface="Calibri" panose="020F0502020204030204" pitchFamily="34" charset="0"/>
              </a:rPr>
              <a:t>The objective of this study is to better understand the factors that can influence the global gold market by analyzing the gold trade in Ghana and South Africa.</a:t>
            </a:r>
            <a:endParaRPr lang="en-US" sz="1400">
              <a:solidFill>
                <a:schemeClr val="bg1"/>
              </a:solidFill>
              <a:ea typeface="Calibri" panose="020F0502020204030204" pitchFamily="34" charset="0"/>
            </a:endParaRPr>
          </a:p>
          <a:p>
            <a:pPr algn="just"/>
            <a:r>
              <a:rPr lang="en-US" sz="1400">
                <a:solidFill>
                  <a:schemeClr val="bg1"/>
                </a:solidFill>
                <a:ea typeface="Calibri" panose="020F0502020204030204" pitchFamily="34" charset="0"/>
              </a:rPr>
              <a:t>By performing the following analysis like analysis of volume, price, and economic patterns given better understanding </a:t>
            </a:r>
            <a:r>
              <a:rPr lang="en-US" sz="1400">
                <a:solidFill>
                  <a:schemeClr val="bg1"/>
                </a:solidFill>
                <a:effectLst/>
                <a:ea typeface="Calibri" panose="020F0502020204030204" pitchFamily="34" charset="0"/>
              </a:rPr>
              <a:t>which economic, and global factors contribute the most to the fluctuations in the gold price.</a:t>
            </a:r>
            <a:endParaRPr lang="en-US" sz="1400">
              <a:solidFill>
                <a:schemeClr val="bg1"/>
              </a:solidFill>
              <a:ea typeface="Calibri" panose="020F0502020204030204" pitchFamily="34" charset="0"/>
            </a:endParaRPr>
          </a:p>
          <a:p>
            <a:pPr algn="just"/>
            <a:r>
              <a:rPr lang="en-US" sz="1400">
                <a:solidFill>
                  <a:schemeClr val="bg1"/>
                </a:solidFill>
                <a:ea typeface="Calibri" panose="020F0502020204030204" pitchFamily="34" charset="0"/>
              </a:rPr>
              <a:t>With this analysis the objective of this study is able to predict and understand the gold market in south Africa and Ghana.</a:t>
            </a:r>
            <a:endParaRPr lang="en-IN" sz="1400">
              <a:solidFill>
                <a:schemeClr val="bg1"/>
              </a:solidFill>
            </a:endParaRPr>
          </a:p>
        </p:txBody>
      </p:sp>
      <p:cxnSp>
        <p:nvCxnSpPr>
          <p:cNvPr id="33" name="Straight Connector 3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3" name="Picture 22" descr="Digital pattern of letters and numbers">
            <a:extLst>
              <a:ext uri="{FF2B5EF4-FFF2-40B4-BE49-F238E27FC236}">
                <a16:creationId xmlns:a16="http://schemas.microsoft.com/office/drawing/2014/main" id="{87C241B3-F32E-1B94-FA36-BF8B4E9058A2}"/>
              </a:ext>
            </a:extLst>
          </p:cNvPr>
          <p:cNvPicPr>
            <a:picLocks noChangeAspect="1"/>
          </p:cNvPicPr>
          <p:nvPr/>
        </p:nvPicPr>
        <p:blipFill>
          <a:blip r:embed="rId2"/>
          <a:srcRect l="20540" r="24306" b="-1"/>
          <a:stretch/>
        </p:blipFill>
        <p:spPr>
          <a:xfrm>
            <a:off x="6525453" y="10"/>
            <a:ext cx="5666547" cy="6857990"/>
          </a:xfrm>
          <a:prstGeom prst="rect">
            <a:avLst/>
          </a:prstGeom>
        </p:spPr>
      </p:pic>
    </p:spTree>
    <p:extLst>
      <p:ext uri="{BB962C8B-B14F-4D97-AF65-F5344CB8AC3E}">
        <p14:creationId xmlns:p14="http://schemas.microsoft.com/office/powerpoint/2010/main" val="2346897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F609F73-9B20-E3D7-548C-728E92F15DA9}"/>
              </a:ext>
            </a:extLst>
          </p:cNvPr>
          <p:cNvSpPr>
            <a:spLocks noGrp="1"/>
          </p:cNvSpPr>
          <p:nvPr>
            <p:ph type="title"/>
          </p:nvPr>
        </p:nvSpPr>
        <p:spPr>
          <a:xfrm>
            <a:off x="838200" y="448721"/>
            <a:ext cx="4707671" cy="1225650"/>
          </a:xfrm>
        </p:spPr>
        <p:txBody>
          <a:bodyPr anchor="b">
            <a:normAutofit/>
          </a:bodyPr>
          <a:lstStyle/>
          <a:p>
            <a:r>
              <a:rPr lang="en-IN" sz="3600" b="1">
                <a:solidFill>
                  <a:schemeClr val="bg1"/>
                </a:solidFill>
              </a:rPr>
              <a:t>Methodology</a:t>
            </a:r>
          </a:p>
        </p:txBody>
      </p:sp>
      <p:cxnSp>
        <p:nvCxnSpPr>
          <p:cNvPr id="16" name="Straight Connector 15">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CBD73F-07AE-2BEC-2942-85B5EE690B3F}"/>
              </a:ext>
            </a:extLst>
          </p:cNvPr>
          <p:cNvSpPr>
            <a:spLocks noGrp="1"/>
          </p:cNvSpPr>
          <p:nvPr>
            <p:ph idx="1"/>
          </p:nvPr>
        </p:nvSpPr>
        <p:spPr>
          <a:xfrm>
            <a:off x="676982" y="1904859"/>
            <a:ext cx="5848471" cy="3647710"/>
          </a:xfrm>
        </p:spPr>
        <p:txBody>
          <a:bodyPr>
            <a:noAutofit/>
          </a:bodyPr>
          <a:lstStyle/>
          <a:p>
            <a:pPr algn="just"/>
            <a:r>
              <a:rPr lang="en-US" sz="1400">
                <a:solidFill>
                  <a:schemeClr val="bg1"/>
                </a:solidFill>
                <a:ea typeface="Calibri" panose="020F0502020204030204" pitchFamily="34" charset="0"/>
              </a:rPr>
              <a:t>In this </a:t>
            </a:r>
            <a:r>
              <a:rPr lang="en-US" sz="1400">
                <a:solidFill>
                  <a:schemeClr val="bg1"/>
                </a:solidFill>
                <a:effectLst/>
                <a:ea typeface="Calibri" panose="020F0502020204030204" pitchFamily="34" charset="0"/>
              </a:rPr>
              <a:t>analysis, various methods and techniques are performed. The data for the gold trades of Ghana and South Africa from 2017 to 2023 is downloaded from the source.</a:t>
            </a:r>
            <a:endParaRPr lang="en-US" sz="1400">
              <a:solidFill>
                <a:schemeClr val="bg1"/>
              </a:solidFill>
              <a:ea typeface="Calibri" panose="020F0502020204030204" pitchFamily="34" charset="0"/>
            </a:endParaRPr>
          </a:p>
          <a:p>
            <a:pPr algn="just"/>
            <a:r>
              <a:rPr lang="en-US" sz="1400">
                <a:solidFill>
                  <a:schemeClr val="bg1"/>
                </a:solidFill>
                <a:effectLst/>
                <a:ea typeface="Calibri" panose="020F0502020204030204" pitchFamily="34" charset="0"/>
              </a:rPr>
              <a:t>The data has been consolidated into one table with the important columns for the analysis and cleaned the data columns that contain repeated data. It is </a:t>
            </a:r>
            <a:r>
              <a:rPr lang="en-DE" sz="1400">
                <a:solidFill>
                  <a:schemeClr val="bg1"/>
                </a:solidFill>
                <a:effectLst/>
                <a:ea typeface="Times New Roman" panose="02020603050405020304" pitchFamily="18" charset="0"/>
              </a:rPr>
              <a:t>ensure</a:t>
            </a:r>
            <a:r>
              <a:rPr lang="en-IN" sz="1400">
                <a:solidFill>
                  <a:schemeClr val="bg1"/>
                </a:solidFill>
                <a:effectLst/>
                <a:ea typeface="Times New Roman" panose="02020603050405020304" pitchFamily="18" charset="0"/>
              </a:rPr>
              <a:t>d</a:t>
            </a:r>
            <a:r>
              <a:rPr lang="en-DE" sz="1400">
                <a:solidFill>
                  <a:schemeClr val="bg1"/>
                </a:solidFill>
                <a:effectLst/>
                <a:ea typeface="Times New Roman" panose="02020603050405020304" pitchFamily="18" charset="0"/>
              </a:rPr>
              <a:t> that the data </a:t>
            </a:r>
            <a:r>
              <a:rPr lang="en-IN" sz="1400">
                <a:solidFill>
                  <a:schemeClr val="bg1"/>
                </a:solidFill>
                <a:ea typeface="Times New Roman" panose="02020603050405020304" pitchFamily="18" charset="0"/>
              </a:rPr>
              <a:t>in the </a:t>
            </a:r>
            <a:r>
              <a:rPr lang="en-DE" sz="1400">
                <a:solidFill>
                  <a:schemeClr val="bg1"/>
                </a:solidFill>
                <a:effectLst/>
                <a:ea typeface="Times New Roman" panose="02020603050405020304" pitchFamily="18" charset="0"/>
              </a:rPr>
              <a:t>table was consistent such as correcting misspelled column headers, missing cells, or misalignments between the data and the headers in our table.</a:t>
            </a:r>
            <a:endParaRPr lang="en-IN" sz="1400">
              <a:solidFill>
                <a:schemeClr val="bg1"/>
              </a:solidFill>
              <a:effectLst/>
              <a:ea typeface="Times New Roman" panose="02020603050405020304" pitchFamily="18" charset="0"/>
            </a:endParaRPr>
          </a:p>
          <a:p>
            <a:pPr algn="just"/>
            <a:r>
              <a:rPr lang="en-US" sz="1400">
                <a:solidFill>
                  <a:schemeClr val="bg1"/>
                </a:solidFill>
                <a:effectLst/>
                <a:ea typeface="Calibri" panose="020F0502020204030204" pitchFamily="34" charset="0"/>
              </a:rPr>
              <a:t> The EDA analysis is used to analyze and explain the research question in </a:t>
            </a:r>
            <a:r>
              <a:rPr lang="en-US" sz="1400" err="1">
                <a:solidFill>
                  <a:schemeClr val="bg1"/>
                </a:solidFill>
                <a:ea typeface="Calibri" panose="020F0502020204030204" pitchFamily="34" charset="0"/>
              </a:rPr>
              <a:t>P</a:t>
            </a:r>
            <a:r>
              <a:rPr lang="en-US" sz="1400" err="1">
                <a:solidFill>
                  <a:schemeClr val="bg1"/>
                </a:solidFill>
                <a:effectLst/>
                <a:ea typeface="Calibri" panose="020F0502020204030204" pitchFamily="34" charset="0"/>
              </a:rPr>
              <a:t>owerBi</a:t>
            </a:r>
            <a:r>
              <a:rPr lang="en-US" sz="1400">
                <a:solidFill>
                  <a:schemeClr val="bg1"/>
                </a:solidFill>
                <a:effectLst/>
                <a:ea typeface="Calibri" panose="020F0502020204030204" pitchFamily="34" charset="0"/>
              </a:rPr>
              <a:t> tool.</a:t>
            </a:r>
            <a:endParaRPr lang="en-IN" sz="1400">
              <a:solidFill>
                <a:schemeClr val="bg1"/>
              </a:solidFill>
              <a:ea typeface="Calibri" panose="020F0502020204030204" pitchFamily="34" charset="0"/>
            </a:endParaRPr>
          </a:p>
          <a:p>
            <a:pPr algn="just"/>
            <a:r>
              <a:rPr lang="en-IN" sz="1400">
                <a:solidFill>
                  <a:schemeClr val="bg1"/>
                </a:solidFill>
                <a:effectLst/>
                <a:ea typeface="Calibri" panose="020F0502020204030204" pitchFamily="34" charset="0"/>
              </a:rPr>
              <a:t>In overall project </a:t>
            </a:r>
            <a:r>
              <a:rPr lang="en-IN" sz="1400">
                <a:solidFill>
                  <a:schemeClr val="bg1"/>
                </a:solidFill>
                <a:ea typeface="Calibri" panose="020F0502020204030204" pitchFamily="34" charset="0"/>
              </a:rPr>
              <a:t>Data collection, cleanup, descriptive analysis, EDA and finally data visualization is done in </a:t>
            </a:r>
            <a:r>
              <a:rPr lang="en-IN" sz="1400" err="1">
                <a:solidFill>
                  <a:schemeClr val="bg1"/>
                </a:solidFill>
                <a:ea typeface="Calibri" panose="020F0502020204030204" pitchFamily="34" charset="0"/>
              </a:rPr>
              <a:t>PowerBI</a:t>
            </a:r>
            <a:r>
              <a:rPr lang="en-IN" sz="1400">
                <a:solidFill>
                  <a:schemeClr val="bg1"/>
                </a:solidFill>
                <a:ea typeface="Calibri" panose="020F0502020204030204" pitchFamily="34" charset="0"/>
              </a:rPr>
              <a:t> and </a:t>
            </a:r>
            <a:r>
              <a:rPr lang="en-IN" sz="1400" err="1">
                <a:solidFill>
                  <a:schemeClr val="bg1"/>
                </a:solidFill>
                <a:ea typeface="Calibri" panose="020F0502020204030204" pitchFamily="34" charset="0"/>
              </a:rPr>
              <a:t>powerquery</a:t>
            </a:r>
            <a:r>
              <a:rPr lang="en-IN" sz="1400">
                <a:solidFill>
                  <a:schemeClr val="bg1"/>
                </a:solidFill>
                <a:ea typeface="Calibri" panose="020F0502020204030204" pitchFamily="34" charset="0"/>
              </a:rPr>
              <a:t> tools.</a:t>
            </a:r>
            <a:endParaRPr lang="en-US" sz="1400">
              <a:solidFill>
                <a:schemeClr val="bg1"/>
              </a:solidFill>
              <a:effectLst/>
              <a:ea typeface="Calibri" panose="020F0502020204030204" pitchFamily="34" charset="0"/>
            </a:endParaRPr>
          </a:p>
        </p:txBody>
      </p:sp>
      <p:cxnSp>
        <p:nvCxnSpPr>
          <p:cNvPr id="18" name="Straight Connector 17">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Graph">
            <a:extLst>
              <a:ext uri="{FF2B5EF4-FFF2-40B4-BE49-F238E27FC236}">
                <a16:creationId xmlns:a16="http://schemas.microsoft.com/office/drawing/2014/main" id="{765871B1-186D-C7CF-93C0-2199F31174E2}"/>
              </a:ext>
            </a:extLst>
          </p:cNvPr>
          <p:cNvPicPr>
            <a:picLocks noChangeAspect="1"/>
          </p:cNvPicPr>
          <p:nvPr/>
        </p:nvPicPr>
        <p:blipFill>
          <a:blip r:embed="rId2"/>
          <a:srcRect l="16613" r="31745"/>
          <a:stretch/>
        </p:blipFill>
        <p:spPr>
          <a:xfrm>
            <a:off x="6979920" y="10"/>
            <a:ext cx="5212080" cy="6857990"/>
          </a:xfrm>
          <a:prstGeom prst="rect">
            <a:avLst/>
          </a:prstGeom>
        </p:spPr>
      </p:pic>
    </p:spTree>
    <p:extLst>
      <p:ext uri="{BB962C8B-B14F-4D97-AF65-F5344CB8AC3E}">
        <p14:creationId xmlns:p14="http://schemas.microsoft.com/office/powerpoint/2010/main" val="557186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6CAFACBD-FCA9-C243-B2E7-7DB44050A339}"/>
              </a:ext>
            </a:extLst>
          </p:cNvPr>
          <p:cNvSpPr>
            <a:spLocks noGrp="1"/>
          </p:cNvSpPr>
          <p:nvPr>
            <p:ph type="title"/>
          </p:nvPr>
        </p:nvSpPr>
        <p:spPr>
          <a:xfrm>
            <a:off x="838200" y="448721"/>
            <a:ext cx="4707671" cy="1225650"/>
          </a:xfrm>
        </p:spPr>
        <p:txBody>
          <a:bodyPr anchor="b">
            <a:normAutofit/>
          </a:bodyPr>
          <a:lstStyle/>
          <a:p>
            <a:r>
              <a:rPr lang="en-US" sz="3600" b="1">
                <a:solidFill>
                  <a:schemeClr val="bg1"/>
                </a:solidFill>
              </a:rPr>
              <a:t>Research Questions</a:t>
            </a:r>
            <a:endParaRPr lang="en-IN" sz="3600" b="1">
              <a:solidFill>
                <a:schemeClr val="bg1"/>
              </a:solidFill>
            </a:endParaRPr>
          </a:p>
        </p:txBody>
      </p:sp>
      <p:cxnSp>
        <p:nvCxnSpPr>
          <p:cNvPr id="23" name="Straight Connector 2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ADF2026-736D-0F4F-333A-8C3E824BEF0E}"/>
              </a:ext>
            </a:extLst>
          </p:cNvPr>
          <p:cNvSpPr>
            <a:spLocks noGrp="1"/>
          </p:cNvSpPr>
          <p:nvPr>
            <p:ph idx="1"/>
          </p:nvPr>
        </p:nvSpPr>
        <p:spPr>
          <a:xfrm>
            <a:off x="741681" y="1909192"/>
            <a:ext cx="5822636" cy="3647710"/>
          </a:xfrm>
        </p:spPr>
        <p:txBody>
          <a:bodyPr vert="horz" lIns="91440" tIns="45720" rIns="91440" bIns="45720" rtlCol="0" anchor="t">
            <a:noAutofit/>
          </a:bodyPr>
          <a:lstStyle/>
          <a:p>
            <a:pPr algn="just"/>
            <a:r>
              <a:rPr lang="en-US" sz="1400">
                <a:solidFill>
                  <a:schemeClr val="bg1"/>
                </a:solidFill>
              </a:rPr>
              <a:t> What is the trend in price data?​</a:t>
            </a:r>
          </a:p>
          <a:p>
            <a:pPr algn="just"/>
            <a:r>
              <a:rPr lang="en-US" sz="1400">
                <a:solidFill>
                  <a:schemeClr val="bg1"/>
                </a:solidFill>
              </a:rPr>
              <a:t>What is the volume of trade?​</a:t>
            </a:r>
          </a:p>
          <a:p>
            <a:pPr algn="just"/>
            <a:r>
              <a:rPr lang="en-US" sz="1400">
                <a:solidFill>
                  <a:schemeClr val="bg1"/>
                </a:solidFill>
              </a:rPr>
              <a:t>Are there certain days in the month where volume is higher/ lower than normal? ​</a:t>
            </a:r>
          </a:p>
          <a:p>
            <a:pPr algn="just"/>
            <a:r>
              <a:rPr lang="en-US" sz="1400">
                <a:solidFill>
                  <a:schemeClr val="bg1"/>
                </a:solidFill>
              </a:rPr>
              <a:t>Are there certain months where prices are higher / lower than normal?​</a:t>
            </a:r>
          </a:p>
          <a:p>
            <a:pPr algn="just"/>
            <a:r>
              <a:rPr lang="en-US" sz="1400">
                <a:solidFill>
                  <a:schemeClr val="bg1"/>
                </a:solidFill>
              </a:rPr>
              <a:t>Is there a correlation between “Volume” and “trade”? ​</a:t>
            </a:r>
          </a:p>
          <a:p>
            <a:pPr algn="just"/>
            <a:r>
              <a:rPr lang="en-US" sz="1400">
                <a:solidFill>
                  <a:schemeClr val="bg1"/>
                </a:solidFill>
              </a:rPr>
              <a:t>Is there a trend in “Number of trades”? What does it specify?​</a:t>
            </a:r>
          </a:p>
          <a:p>
            <a:pPr algn="just"/>
            <a:r>
              <a:rPr lang="en-US" sz="1400">
                <a:solidFill>
                  <a:schemeClr val="bg1"/>
                </a:solidFill>
              </a:rPr>
              <a:t>Volume traded (in comparison) to BRICS union (China, Russia, India) vs UK,USA</a:t>
            </a:r>
          </a:p>
          <a:p>
            <a:pPr algn="just"/>
            <a:r>
              <a:rPr lang="en-US" sz="1400">
                <a:solidFill>
                  <a:schemeClr val="bg1"/>
                </a:solidFill>
              </a:rPr>
              <a:t>Based on the data given, predict the price of Gold in the next months.​</a:t>
            </a:r>
            <a:endParaRPr lang="en-IN" sz="1400">
              <a:solidFill>
                <a:schemeClr val="bg1"/>
              </a:solidFill>
            </a:endParaRPr>
          </a:p>
        </p:txBody>
      </p:sp>
      <p:cxnSp>
        <p:nvCxnSpPr>
          <p:cNvPr id="25" name="Straight Connector 2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Picture 9" descr="Magnifying glass showing decling performance">
            <a:extLst>
              <a:ext uri="{FF2B5EF4-FFF2-40B4-BE49-F238E27FC236}">
                <a16:creationId xmlns:a16="http://schemas.microsoft.com/office/drawing/2014/main" id="{711D8B0E-F4E8-9E7F-FC56-4CD4619A475A}"/>
              </a:ext>
            </a:extLst>
          </p:cNvPr>
          <p:cNvPicPr>
            <a:picLocks noChangeAspect="1"/>
          </p:cNvPicPr>
          <p:nvPr/>
        </p:nvPicPr>
        <p:blipFill>
          <a:blip r:embed="rId2"/>
          <a:srcRect l="5954" r="38891" b="-1"/>
          <a:stretch/>
        </p:blipFill>
        <p:spPr>
          <a:xfrm>
            <a:off x="6827520" y="10"/>
            <a:ext cx="5364480" cy="6857990"/>
          </a:xfrm>
          <a:prstGeom prst="rect">
            <a:avLst/>
          </a:prstGeom>
        </p:spPr>
      </p:pic>
    </p:spTree>
    <p:extLst>
      <p:ext uri="{BB962C8B-B14F-4D97-AF65-F5344CB8AC3E}">
        <p14:creationId xmlns:p14="http://schemas.microsoft.com/office/powerpoint/2010/main" val="2027167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184DD2AF-87F1-6E79-9C7F-2CD537DF1D69}"/>
              </a:ext>
            </a:extLst>
          </p:cNvPr>
          <p:cNvSpPr>
            <a:spLocks noGrp="1"/>
          </p:cNvSpPr>
          <p:nvPr>
            <p:ph type="title"/>
          </p:nvPr>
        </p:nvSpPr>
        <p:spPr>
          <a:xfrm>
            <a:off x="838201" y="448721"/>
            <a:ext cx="4526280" cy="1225650"/>
          </a:xfrm>
        </p:spPr>
        <p:txBody>
          <a:bodyPr anchor="b">
            <a:normAutofit/>
          </a:bodyPr>
          <a:lstStyle/>
          <a:p>
            <a:r>
              <a:rPr lang="en-IN" sz="3600" b="1">
                <a:solidFill>
                  <a:schemeClr val="bg1"/>
                </a:solidFill>
              </a:rPr>
              <a:t>Price Trend By Year</a:t>
            </a: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505A3F-07B9-CF30-5816-0CC017C92778}"/>
              </a:ext>
            </a:extLst>
          </p:cNvPr>
          <p:cNvSpPr>
            <a:spLocks noGrp="1"/>
          </p:cNvSpPr>
          <p:nvPr>
            <p:ph idx="1"/>
          </p:nvPr>
        </p:nvSpPr>
        <p:spPr>
          <a:xfrm>
            <a:off x="897769" y="1909192"/>
            <a:ext cx="4586513" cy="3647710"/>
          </a:xfrm>
        </p:spPr>
        <p:txBody>
          <a:bodyPr vert="horz" lIns="91440" tIns="45720" rIns="91440" bIns="45720" rtlCol="0" anchor="t">
            <a:normAutofit/>
          </a:bodyPr>
          <a:lstStyle/>
          <a:p>
            <a:pPr algn="just"/>
            <a:r>
              <a:rPr lang="en-US" sz="1600">
                <a:solidFill>
                  <a:schemeClr val="bg1"/>
                </a:solidFill>
              </a:rPr>
              <a:t>Price tags increased by 54.27 percent of the 2017 to 2023. </a:t>
            </a:r>
            <a:endParaRPr lang="en-US" sz="3200">
              <a:solidFill>
                <a:schemeClr val="bg1"/>
              </a:solidFill>
            </a:endParaRPr>
          </a:p>
          <a:p>
            <a:pPr algn="just"/>
            <a:r>
              <a:rPr lang="en-US" sz="1600">
                <a:solidFill>
                  <a:schemeClr val="bg1"/>
                </a:solidFill>
              </a:rPr>
              <a:t>Price value remained round $ 44.4K in 2018. </a:t>
            </a:r>
            <a:endParaRPr lang="en-US" sz="3200">
              <a:solidFill>
                <a:schemeClr val="bg1"/>
              </a:solidFill>
            </a:endParaRPr>
          </a:p>
          <a:p>
            <a:pPr algn="just"/>
            <a:r>
              <a:rPr lang="en-US" sz="1600">
                <a:solidFill>
                  <a:schemeClr val="bg1"/>
                </a:solidFill>
              </a:rPr>
              <a:t>Price saw a significant increase in 2019 to around $ 49.1K.  After that, the price remained constant at $ 63.5K by the year 2022. </a:t>
            </a:r>
            <a:endParaRPr lang="en-US" sz="3200">
              <a:solidFill>
                <a:schemeClr val="bg1"/>
              </a:solidFill>
            </a:endParaRPr>
          </a:p>
          <a:p>
            <a:pPr algn="just"/>
            <a:r>
              <a:rPr lang="en-US" sz="1600">
                <a:solidFill>
                  <a:schemeClr val="bg1"/>
                </a:solidFill>
              </a:rPr>
              <a:t>This could be attributed to after COVID recovery of economies and lesser demand for gold. This happened for two years. </a:t>
            </a:r>
          </a:p>
          <a:p>
            <a:pPr algn="just"/>
            <a:r>
              <a:rPr lang="en-US" sz="1600">
                <a:solidFill>
                  <a:schemeClr val="bg1"/>
                </a:solidFill>
                <a:latin typeface="Arial"/>
                <a:cs typeface="Arial"/>
              </a:rPr>
              <a:t>In 2022-2023, the price of gold went up to $ 68.5K. </a:t>
            </a:r>
            <a:endParaRPr lang="en-US" sz="3200">
              <a:solidFill>
                <a:schemeClr val="bg1"/>
              </a:solidFill>
            </a:endParaRPr>
          </a:p>
          <a:p>
            <a:pPr algn="just"/>
            <a:r>
              <a:rPr lang="en-US" sz="1600">
                <a:solidFill>
                  <a:schemeClr val="bg1"/>
                </a:solidFill>
              </a:rPr>
              <a:t>Meanwhile, this year marked the start of conflict between Russia and Ukraine. </a:t>
            </a:r>
            <a:endParaRPr lang="en-US" sz="3200">
              <a:solidFill>
                <a:schemeClr val="bg1"/>
              </a:solidFill>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descr="A graph showing the price of a company&#10;&#10;Description automatically generated">
            <a:extLst>
              <a:ext uri="{FF2B5EF4-FFF2-40B4-BE49-F238E27FC236}">
                <a16:creationId xmlns:a16="http://schemas.microsoft.com/office/drawing/2014/main" id="{E4254AB7-7D43-8068-1E37-5BE3A6E38A8F}"/>
              </a:ext>
            </a:extLst>
          </p:cNvPr>
          <p:cNvPicPr>
            <a:picLocks noChangeAspect="1"/>
          </p:cNvPicPr>
          <p:nvPr/>
        </p:nvPicPr>
        <p:blipFill>
          <a:blip r:embed="rId2"/>
          <a:stretch>
            <a:fillRect/>
          </a:stretch>
        </p:blipFill>
        <p:spPr>
          <a:xfrm>
            <a:off x="6096000" y="1830547"/>
            <a:ext cx="5687392" cy="3826386"/>
          </a:xfrm>
          <a:prstGeom prst="rect">
            <a:avLst/>
          </a:prstGeom>
        </p:spPr>
      </p:pic>
    </p:spTree>
    <p:extLst>
      <p:ext uri="{BB962C8B-B14F-4D97-AF65-F5344CB8AC3E}">
        <p14:creationId xmlns:p14="http://schemas.microsoft.com/office/powerpoint/2010/main" val="1423259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473D6D21-6717-408A-58A4-64A41221F297}"/>
              </a:ext>
            </a:extLst>
          </p:cNvPr>
          <p:cNvSpPr>
            <a:spLocks noGrp="1"/>
          </p:cNvSpPr>
          <p:nvPr>
            <p:ph type="title"/>
          </p:nvPr>
        </p:nvSpPr>
        <p:spPr>
          <a:xfrm>
            <a:off x="838200" y="448721"/>
            <a:ext cx="4707671" cy="1225650"/>
          </a:xfrm>
        </p:spPr>
        <p:txBody>
          <a:bodyPr anchor="b">
            <a:normAutofit/>
          </a:bodyPr>
          <a:lstStyle/>
          <a:p>
            <a:r>
              <a:rPr lang="en-US" sz="3600" b="1">
                <a:solidFill>
                  <a:schemeClr val="bg1"/>
                </a:solidFill>
              </a:rPr>
              <a:t>Price Trend By Year</a:t>
            </a:r>
            <a:endParaRPr lang="en-IN" sz="3600" b="1">
              <a:solidFill>
                <a:schemeClr val="bg1"/>
              </a:solidFill>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FA3E49C-1A77-8449-C16C-A5E818CBB65B}"/>
              </a:ext>
            </a:extLst>
          </p:cNvPr>
          <p:cNvPicPr>
            <a:picLocks noChangeAspect="1"/>
          </p:cNvPicPr>
          <p:nvPr/>
        </p:nvPicPr>
        <p:blipFill>
          <a:blip r:embed="rId2"/>
          <a:stretch>
            <a:fillRect/>
          </a:stretch>
        </p:blipFill>
        <p:spPr>
          <a:xfrm>
            <a:off x="5747657" y="1419406"/>
            <a:ext cx="6357257" cy="2375444"/>
          </a:xfrm>
          <a:prstGeom prst="rect">
            <a:avLst/>
          </a:prstGeom>
        </p:spPr>
      </p:pic>
      <p:pic>
        <p:nvPicPr>
          <p:cNvPr id="7" name="Picture 6" descr="A graph of gold prices&#10;&#10;Description automatically generated">
            <a:extLst>
              <a:ext uri="{FF2B5EF4-FFF2-40B4-BE49-F238E27FC236}">
                <a16:creationId xmlns:a16="http://schemas.microsoft.com/office/drawing/2014/main" id="{749F16AA-015E-6239-D746-323E465EFEC2}"/>
              </a:ext>
            </a:extLst>
          </p:cNvPr>
          <p:cNvPicPr>
            <a:picLocks noChangeAspect="1"/>
          </p:cNvPicPr>
          <p:nvPr/>
        </p:nvPicPr>
        <p:blipFill>
          <a:blip r:embed="rId3"/>
          <a:stretch>
            <a:fillRect/>
          </a:stretch>
        </p:blipFill>
        <p:spPr>
          <a:xfrm>
            <a:off x="5742215" y="3895905"/>
            <a:ext cx="6357257" cy="2346758"/>
          </a:xfrm>
          <a:prstGeom prst="rect">
            <a:avLst/>
          </a:prstGeom>
        </p:spPr>
      </p:pic>
      <p:sp>
        <p:nvSpPr>
          <p:cNvPr id="14" name="Content Placeholder 2">
            <a:extLst>
              <a:ext uri="{FF2B5EF4-FFF2-40B4-BE49-F238E27FC236}">
                <a16:creationId xmlns:a16="http://schemas.microsoft.com/office/drawing/2014/main" id="{CFCEBE00-5AB9-1F97-46BC-860C99567120}"/>
              </a:ext>
            </a:extLst>
          </p:cNvPr>
          <p:cNvSpPr>
            <a:spLocks noGrp="1"/>
          </p:cNvSpPr>
          <p:nvPr>
            <p:ph idx="1"/>
          </p:nvPr>
        </p:nvSpPr>
        <p:spPr>
          <a:xfrm>
            <a:off x="832455" y="1822107"/>
            <a:ext cx="4586513" cy="806539"/>
          </a:xfrm>
        </p:spPr>
        <p:txBody>
          <a:bodyPr vert="horz" lIns="91440" tIns="45720" rIns="91440" bIns="45720" rtlCol="0" anchor="t">
            <a:normAutofit/>
          </a:bodyPr>
          <a:lstStyle/>
          <a:p>
            <a:pPr algn="just"/>
            <a:r>
              <a:rPr lang="en-US" sz="1600">
                <a:solidFill>
                  <a:srgbClr val="FFFFFF"/>
                </a:solidFill>
                <a:latin typeface="Calibri"/>
                <a:cs typeface="Calibri"/>
              </a:rPr>
              <a:t>Average Price per kg for each month of the 2019 and 2020.</a:t>
            </a:r>
          </a:p>
        </p:txBody>
      </p:sp>
      <p:sp>
        <p:nvSpPr>
          <p:cNvPr id="16" name="Content Placeholder 2">
            <a:extLst>
              <a:ext uri="{FF2B5EF4-FFF2-40B4-BE49-F238E27FC236}">
                <a16:creationId xmlns:a16="http://schemas.microsoft.com/office/drawing/2014/main" id="{ECB03B77-F3D5-72F7-07B2-F90EEB27987B}"/>
              </a:ext>
            </a:extLst>
          </p:cNvPr>
          <p:cNvSpPr txBox="1">
            <a:spLocks/>
          </p:cNvSpPr>
          <p:nvPr/>
        </p:nvSpPr>
        <p:spPr>
          <a:xfrm>
            <a:off x="832454" y="4206077"/>
            <a:ext cx="4575628" cy="10460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a:solidFill>
                  <a:schemeClr val="bg1"/>
                </a:solidFill>
                <a:latin typeface="Calibri"/>
                <a:cs typeface="Calibri"/>
              </a:rPr>
              <a:t>Average Price per kg for each month of the 2022 and 2023.</a:t>
            </a:r>
          </a:p>
        </p:txBody>
      </p:sp>
    </p:spTree>
    <p:extLst>
      <p:ext uri="{BB962C8B-B14F-4D97-AF65-F5344CB8AC3E}">
        <p14:creationId xmlns:p14="http://schemas.microsoft.com/office/powerpoint/2010/main" val="4252917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7CBBD0C6-36D6-CDC4-3E5C-FE6522048E2D}"/>
              </a:ext>
            </a:extLst>
          </p:cNvPr>
          <p:cNvSpPr>
            <a:spLocks noGrp="1"/>
          </p:cNvSpPr>
          <p:nvPr>
            <p:ph type="title"/>
          </p:nvPr>
        </p:nvSpPr>
        <p:spPr>
          <a:xfrm>
            <a:off x="838200" y="448721"/>
            <a:ext cx="5160264" cy="1225650"/>
          </a:xfrm>
        </p:spPr>
        <p:txBody>
          <a:bodyPr anchor="b">
            <a:noAutofit/>
          </a:bodyPr>
          <a:lstStyle/>
          <a:p>
            <a:r>
              <a:rPr lang="en-US" sz="3600" b="1">
                <a:solidFill>
                  <a:schemeClr val="bg1"/>
                </a:solidFill>
                <a:ea typeface="+mj-lt"/>
                <a:cs typeface="+mj-lt"/>
              </a:rPr>
              <a:t>Annual Price Trends by Exporting Country</a:t>
            </a: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F523649-FD4C-5942-921F-029C5199CD49}"/>
              </a:ext>
            </a:extLst>
          </p:cNvPr>
          <p:cNvSpPr>
            <a:spLocks noGrp="1"/>
          </p:cNvSpPr>
          <p:nvPr>
            <p:ph idx="1"/>
          </p:nvPr>
        </p:nvSpPr>
        <p:spPr>
          <a:xfrm>
            <a:off x="897769" y="1909192"/>
            <a:ext cx="4586513" cy="3647710"/>
          </a:xfrm>
        </p:spPr>
        <p:txBody>
          <a:bodyPr vert="horz" lIns="91440" tIns="45720" rIns="91440" bIns="45720" rtlCol="0" anchor="t">
            <a:noAutofit/>
          </a:bodyPr>
          <a:lstStyle/>
          <a:p>
            <a:pPr algn="just"/>
            <a:r>
              <a:rPr lang="en-US" sz="1600">
                <a:solidFill>
                  <a:schemeClr val="bg1"/>
                </a:solidFill>
                <a:ea typeface="+mn-lt"/>
                <a:cs typeface="+mn-lt"/>
              </a:rPr>
              <a:t>The trend for the price by exported country is the same for both countries of Ghana and South Africa throughout 2017 to 2023. </a:t>
            </a:r>
            <a:endParaRPr lang="en-US" sz="3200">
              <a:solidFill>
                <a:schemeClr val="bg1"/>
              </a:solidFill>
              <a:ea typeface="+mn-lt"/>
              <a:cs typeface="+mn-lt"/>
            </a:endParaRPr>
          </a:p>
          <a:p>
            <a:pPr algn="just"/>
            <a:r>
              <a:rPr lang="en-US" sz="1600">
                <a:solidFill>
                  <a:schemeClr val="bg1"/>
                </a:solidFill>
                <a:ea typeface="+mn-lt"/>
                <a:cs typeface="+mn-lt"/>
              </a:rPr>
              <a:t>Except for the year 2020, in this year Ghana had a slightly</a:t>
            </a:r>
            <a:endParaRPr lang="en-US" sz="3200">
              <a:solidFill>
                <a:schemeClr val="bg1"/>
              </a:solidFill>
            </a:endParaRPr>
          </a:p>
          <a:p>
            <a:pPr algn="just"/>
            <a:r>
              <a:rPr lang="en-US" sz="1600">
                <a:solidFill>
                  <a:schemeClr val="bg1"/>
                </a:solidFill>
                <a:ea typeface="+mn-lt"/>
                <a:cs typeface="+mn-lt"/>
              </a:rPr>
              <a:t>Higher price of about $ 62.4K than South Africa whose price was $ 62.1K</a:t>
            </a: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descr="A graph with a line going up&#10;&#10;Description automatically generated">
            <a:extLst>
              <a:ext uri="{FF2B5EF4-FFF2-40B4-BE49-F238E27FC236}">
                <a16:creationId xmlns:a16="http://schemas.microsoft.com/office/drawing/2014/main" id="{0FE7FDEB-453E-EB9B-670B-F6329324A516}"/>
              </a:ext>
            </a:extLst>
          </p:cNvPr>
          <p:cNvPicPr>
            <a:picLocks noChangeAspect="1"/>
          </p:cNvPicPr>
          <p:nvPr/>
        </p:nvPicPr>
        <p:blipFill>
          <a:blip r:embed="rId2"/>
          <a:stretch>
            <a:fillRect/>
          </a:stretch>
        </p:blipFill>
        <p:spPr>
          <a:xfrm>
            <a:off x="6335486" y="1733515"/>
            <a:ext cx="5671458" cy="3793742"/>
          </a:xfrm>
          <a:prstGeom prst="rect">
            <a:avLst/>
          </a:prstGeom>
        </p:spPr>
      </p:pic>
    </p:spTree>
    <p:extLst>
      <p:ext uri="{BB962C8B-B14F-4D97-AF65-F5344CB8AC3E}">
        <p14:creationId xmlns:p14="http://schemas.microsoft.com/office/powerpoint/2010/main" val="930153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3CF39B6A-522C-6774-6793-6BBD6C699542}"/>
              </a:ext>
            </a:extLst>
          </p:cNvPr>
          <p:cNvSpPr>
            <a:spLocks noGrp="1"/>
          </p:cNvSpPr>
          <p:nvPr>
            <p:ph type="title"/>
          </p:nvPr>
        </p:nvSpPr>
        <p:spPr>
          <a:xfrm>
            <a:off x="837189" y="304375"/>
            <a:ext cx="5258811" cy="1225650"/>
          </a:xfrm>
        </p:spPr>
        <p:txBody>
          <a:bodyPr anchor="b">
            <a:noAutofit/>
          </a:bodyPr>
          <a:lstStyle/>
          <a:p>
            <a:r>
              <a:rPr lang="en-US" sz="3600" b="1">
                <a:solidFill>
                  <a:schemeClr val="bg1"/>
                </a:solidFill>
              </a:rPr>
              <a:t>Trend in Trade By Year And Country</a:t>
            </a:r>
            <a:endParaRPr lang="en-IN" sz="3600" b="1">
              <a:solidFill>
                <a:schemeClr val="bg1"/>
              </a:solidFill>
            </a:endParaRPr>
          </a:p>
        </p:txBody>
      </p:sp>
      <p:cxnSp>
        <p:nvCxnSpPr>
          <p:cNvPr id="24" name="Straight Connector 2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119770A-4798-33D9-1FDE-C614284FB005}"/>
              </a:ext>
            </a:extLst>
          </p:cNvPr>
          <p:cNvSpPr>
            <a:spLocks noGrp="1"/>
          </p:cNvSpPr>
          <p:nvPr>
            <p:ph idx="1"/>
          </p:nvPr>
        </p:nvSpPr>
        <p:spPr>
          <a:xfrm>
            <a:off x="831873" y="1834400"/>
            <a:ext cx="5411591" cy="3807146"/>
          </a:xfrm>
        </p:spPr>
        <p:txBody>
          <a:bodyPr>
            <a:noAutofit/>
          </a:bodyPr>
          <a:lstStyle/>
          <a:p>
            <a:pPr algn="just"/>
            <a:r>
              <a:rPr lang="en-US" sz="1400">
                <a:solidFill>
                  <a:schemeClr val="bg1"/>
                </a:solidFill>
              </a:rPr>
              <a:t>From 2017 to 2019, South Africa's total trade value decreased from approximately $20T to around $16T, while Ghana's increased from around $22T to $24T, showing divergent trade trends.</a:t>
            </a:r>
          </a:p>
          <a:p>
            <a:pPr algn="just"/>
            <a:r>
              <a:rPr lang="en-US" sz="1400">
                <a:solidFill>
                  <a:schemeClr val="bg1"/>
                </a:solidFill>
              </a:rPr>
              <a:t>In 2020, Ghana’s trade value dropped below $22T, whereas South Africa’s rose sharply, surpassing $20T, marking a pivotal year where their trade values intersected.</a:t>
            </a:r>
          </a:p>
          <a:p>
            <a:pPr algn="just"/>
            <a:r>
              <a:rPr lang="en-US" sz="1400">
                <a:solidFill>
                  <a:schemeClr val="bg1"/>
                </a:solidFill>
              </a:rPr>
              <a:t>After 2020, Ghana’s trade value rebounded sharply to over $26T by 2022, while South Africa’s value, after peaking in 2020, dropped significantly in 2021 before partially recovering in 2022.</a:t>
            </a:r>
          </a:p>
          <a:p>
            <a:pPr algn="just"/>
            <a:r>
              <a:rPr lang="en-US" sz="1400">
                <a:solidFill>
                  <a:schemeClr val="bg1"/>
                </a:solidFill>
              </a:rPr>
              <a:t>Ghana exhibits a consistent upward trend in trade value from 2017 to 2023, with only a slight dip in 2020, indicating strong and resilient trade performance.</a:t>
            </a:r>
          </a:p>
          <a:p>
            <a:pPr algn="just"/>
            <a:r>
              <a:rPr lang="en-US" sz="1400">
                <a:solidFill>
                  <a:schemeClr val="bg1"/>
                </a:solidFill>
              </a:rPr>
              <a:t>South Africa's trade value shows more volatility, with a sharp increase in 2020 followed by a significant drop in 2021 and partial recovery in 2022, suggesting fluctuating trade activities.</a:t>
            </a:r>
            <a:endParaRPr lang="en-IN" sz="1400">
              <a:solidFill>
                <a:schemeClr val="bg1"/>
              </a:solidFill>
            </a:endParaRPr>
          </a:p>
        </p:txBody>
      </p:sp>
      <p:cxnSp>
        <p:nvCxnSpPr>
          <p:cNvPr id="26" name="Straight Connector 2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descr="A graph showing the growth of a stock market&#10;&#10;Description automatically generated with medium confidence">
            <a:extLst>
              <a:ext uri="{FF2B5EF4-FFF2-40B4-BE49-F238E27FC236}">
                <a16:creationId xmlns:a16="http://schemas.microsoft.com/office/drawing/2014/main" id="{48779B52-1D0D-F3AA-224F-C77A4131F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8502" y="2011679"/>
            <a:ext cx="5545848" cy="2897705"/>
          </a:xfrm>
          <a:prstGeom prst="rect">
            <a:avLst/>
          </a:prstGeom>
        </p:spPr>
      </p:pic>
    </p:spTree>
    <p:extLst>
      <p:ext uri="{BB962C8B-B14F-4D97-AF65-F5344CB8AC3E}">
        <p14:creationId xmlns:p14="http://schemas.microsoft.com/office/powerpoint/2010/main" val="3963158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6C577BED831C954CA19388CBF48FC3D1" ma:contentTypeVersion="14" ma:contentTypeDescription="Ein neues Dokument erstellen." ma:contentTypeScope="" ma:versionID="e2cf154bf8d263d49d0d86197f72ed65">
  <xsd:schema xmlns:xsd="http://www.w3.org/2001/XMLSchema" xmlns:xs="http://www.w3.org/2001/XMLSchema" xmlns:p="http://schemas.microsoft.com/office/2006/metadata/properties" xmlns:ns3="d6701958-ab30-497d-b8b9-883f66929d26" xmlns:ns4="5f0d861d-c953-4ddc-85b7-a2a7e2111b05" targetNamespace="http://schemas.microsoft.com/office/2006/metadata/properties" ma:root="true" ma:fieldsID="1efe20f350835f83fdad9ee083c3d089" ns3:_="" ns4:_="">
    <xsd:import namespace="d6701958-ab30-497d-b8b9-883f66929d26"/>
    <xsd:import namespace="5f0d861d-c953-4ddc-85b7-a2a7e2111b05"/>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element ref="ns3:MediaServiceDateTaken" minOccurs="0"/>
                <xsd:element ref="ns3:MediaServiceSystem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701958-ab30-497d-b8b9-883f66929d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f0d861d-c953-4ddc-85b7-a2a7e2111b05" elementFormDefault="qualified">
    <xsd:import namespace="http://schemas.microsoft.com/office/2006/documentManagement/types"/>
    <xsd:import namespace="http://schemas.microsoft.com/office/infopath/2007/PartnerControls"/>
    <xsd:element name="SharedWithUsers" ma:index="13"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Freigegeben für - Details" ma:internalName="SharedWithDetails" ma:readOnly="true">
      <xsd:simpleType>
        <xsd:restriction base="dms:Note">
          <xsd:maxLength value="255"/>
        </xsd:restriction>
      </xsd:simpleType>
    </xsd:element>
    <xsd:element name="SharingHintHash" ma:index="15"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d6701958-ab30-497d-b8b9-883f66929d2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364A85-9039-4B11-84D8-EC64AEA21278}">
  <ds:schemaRefs>
    <ds:schemaRef ds:uri="5f0d861d-c953-4ddc-85b7-a2a7e2111b05"/>
    <ds:schemaRef ds:uri="d6701958-ab30-497d-b8b9-883f66929d2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A20D8AE-9B07-4137-9EE4-F124C85EC2DB}">
  <ds:schemaRefs>
    <ds:schemaRef ds:uri="5f0d861d-c953-4ddc-85b7-a2a7e2111b05"/>
    <ds:schemaRef ds:uri="d6701958-ab30-497d-b8b9-883f66929d2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9574F11-CBDC-4947-AE3A-59C63AE400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18</Slides>
  <Notes>1</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Analysis of Gold Trade from Ghana and South Africa</vt:lpstr>
      <vt:lpstr>Introduction</vt:lpstr>
      <vt:lpstr>Objectives</vt:lpstr>
      <vt:lpstr>Methodology</vt:lpstr>
      <vt:lpstr>Research Questions</vt:lpstr>
      <vt:lpstr>Price Trend By Year</vt:lpstr>
      <vt:lpstr>Price Trend By Year</vt:lpstr>
      <vt:lpstr>Annual Price Trends by Exporting Country</vt:lpstr>
      <vt:lpstr>Trend in Trade By Year And Country</vt:lpstr>
      <vt:lpstr>Annual Ranking of Countries by Trade Value</vt:lpstr>
      <vt:lpstr>Yearly Export Quantity</vt:lpstr>
      <vt:lpstr>Price Trend By Month</vt:lpstr>
      <vt:lpstr>Yearly Export Quantity vs. Trade Value Comparison</vt:lpstr>
      <vt:lpstr>Trend in Gold Trade</vt:lpstr>
      <vt:lpstr>Gold trade Comparison BRICS vs NON-BRICS</vt:lpstr>
      <vt:lpstr>Forecast Of Gold Price</vt:lpstr>
      <vt:lpstr>Result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Gold Trade from Ghana and South Africa</dc:title>
  <dc:creator>Ravi Kiran Naidu Talari</dc:creator>
  <cp:revision>10</cp:revision>
  <dcterms:created xsi:type="dcterms:W3CDTF">2024-07-22T09:57:04Z</dcterms:created>
  <dcterms:modified xsi:type="dcterms:W3CDTF">2024-07-25T18:42:37Z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0x0101006C577BED831C954CA19388CBF48FC3D1</vt:lpwstr>
  </property>
</Properties>
</file>